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81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3" r:id="rId14"/>
    <p:sldId id="268" r:id="rId15"/>
    <p:sldId id="270" r:id="rId16"/>
    <p:sldId id="277" r:id="rId17"/>
    <p:sldId id="276" r:id="rId18"/>
    <p:sldId id="283" r:id="rId19"/>
    <p:sldId id="274" r:id="rId20"/>
    <p:sldId id="285" r:id="rId21"/>
    <p:sldId id="278" r:id="rId22"/>
    <p:sldId id="272" r:id="rId23"/>
    <p:sldId id="284" r:id="rId24"/>
    <p:sldId id="271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2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07A04-71C0-486D-8A68-3E16F8A8EDEF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D5219-5E42-4B79-9B84-D6398D662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96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D5219-5E42-4B79-9B84-D6398D6622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611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D5219-5E42-4B79-9B84-D6398D6622F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08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41E7-9725-410C-90C2-753C49A12D6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483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1179353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934130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2469712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1999941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4053259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255252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3582284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8784578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0979764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1557386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5D6-597B-4552-A7C3-EDBBC700BE53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644143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16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B050"/>
                </a:solidFill>
              </a:defRPr>
            </a:lvl1pPr>
          </a:lstStyle>
          <a:p>
            <a:r>
              <a:rPr lang="bn-BD" dirty="0" smtClean="0"/>
              <a:t>     </a:t>
            </a:r>
            <a:fld id="{05B42B4D-7D28-40CF-821F-7BA52020A11A}" type="datetime10">
              <a:rPr lang="bn-BD" smtClean="0"/>
              <a:pPr/>
              <a:t>সোমবার, 16 এপ্রিল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0B98-9936-4CC5-BEE0-8D8E170F5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894729" y="6274399"/>
            <a:ext cx="305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FF0000"/>
                </a:solidFill>
              </a:rPr>
              <a:t>    </a:t>
            </a:r>
            <a:r>
              <a:rPr lang="bn-BD" sz="2400" dirty="0" smtClean="0">
                <a:solidFill>
                  <a:srgbClr val="FF0000"/>
                </a:solidFill>
                <a:latin typeface="AR JULIAN" panose="02000000000000000000" pitchFamily="2" charset="0"/>
              </a:rPr>
              <a:t>A B Siddique </a:t>
            </a:r>
            <a:endParaRPr lang="en-US" sz="2400" dirty="0">
              <a:solidFill>
                <a:srgbClr val="FF0000"/>
              </a:solidFill>
              <a:latin typeface="AR JULIAN" panose="02000000000000000000" pitchFamily="2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732059" y="6333565"/>
            <a:ext cx="4074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   </a:t>
            </a:r>
            <a:r>
              <a:rPr lang="bn-BD" sz="2000" dirty="0" smtClean="0">
                <a:solidFill>
                  <a:srgbClr val="00B050"/>
                </a:solidFill>
                <a:latin typeface="AR JULIAN" panose="02000000000000000000" pitchFamily="2" charset="0"/>
              </a:rPr>
              <a:t>Kagasura Secondary School</a:t>
            </a:r>
            <a:endParaRPr lang="en-US" sz="2000" dirty="0">
              <a:solidFill>
                <a:srgbClr val="00B050"/>
              </a:solidFill>
              <a:latin typeface="AR JULI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57" b="33547"/>
          <a:stretch/>
        </p:blipFill>
        <p:spPr>
          <a:xfrm rot="16200000">
            <a:off x="-2796987" y="2796987"/>
            <a:ext cx="6858000" cy="12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39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bsbarisal1978@gmail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1886857"/>
            <a:ext cx="6284686" cy="3846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3144" y="603609"/>
            <a:ext cx="3541486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77033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8615" y="1233713"/>
            <a:ext cx="5715000" cy="3657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5829" y="203199"/>
            <a:ext cx="529771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191657" y="5138057"/>
            <a:ext cx="6734629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200" dirty="0" smtClean="0"/>
              <a:t>  </a:t>
            </a:r>
            <a:r>
              <a:rPr lang="en-US" sz="3200" dirty="0" smtClean="0"/>
              <a:t>##  </a:t>
            </a:r>
            <a:r>
              <a:rPr lang="bn-BD" sz="3200" dirty="0" smtClean="0">
                <a:latin typeface="Times New Roman" panose="02020603050405020304" pitchFamily="18" charset="0"/>
              </a:rPr>
              <a:t>L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3200" dirty="0" smtClean="0">
                <a:latin typeface="Times New Roman" panose="02020603050405020304" pitchFamily="18" charset="0"/>
              </a:rPr>
              <a:t>M  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bn-BD" sz="3200" dirty="0" smtClean="0"/>
              <a:t> 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উপশক্তি স্তর কয়টি ও কী  কী 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2749011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560457"/>
            <a:ext cx="2459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ভিডিওটি দেখি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ysClr val="windowText" lastClr="000000">
                  <a:alpha val="95000"/>
                </a:sys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Electron Orbitals   s,p  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29" y="537029"/>
            <a:ext cx="8200571" cy="529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4171" y="1640114"/>
            <a:ext cx="1698172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4800" dirty="0" smtClean="0"/>
              <a:t> #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চল,</a:t>
            </a:r>
          </a:p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 ও টি দেখি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36494208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4914" y="2133600"/>
            <a:ext cx="4397830" cy="3643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2326" y="2319565"/>
            <a:ext cx="2695575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028" y="420914"/>
            <a:ext cx="2895600" cy="16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49344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035629" y="221343"/>
            <a:ext cx="5899573" cy="1346200"/>
          </a:xfrm>
          <a:prstGeom prst="downArrow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704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704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8510451" y="152401"/>
            <a:ext cx="3169920" cy="838200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84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84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 </a:t>
            </a:r>
            <a:r>
              <a:rPr lang="bn-BD" sz="384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 </a:t>
            </a:r>
            <a:endParaRPr lang="en-US" sz="384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4"/>
          <a:stretch/>
        </p:blipFill>
        <p:spPr>
          <a:xfrm>
            <a:off x="1799770" y="1617538"/>
            <a:ext cx="5733144" cy="4101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798" y="3439886"/>
            <a:ext cx="278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Times New Roman" panose="02020603050405020304" pitchFamily="18" charset="0"/>
              </a:rPr>
              <a:t>   </a:t>
            </a:r>
            <a:r>
              <a:rPr lang="bn-BD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bn-BD" sz="4800" baseline="-25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bn-BD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SO</a:t>
            </a:r>
            <a:r>
              <a:rPr lang="bn-BD" sz="4800" baseline="-25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00916" y="3715656"/>
            <a:ext cx="4586512" cy="725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2572" y="4209144"/>
            <a:ext cx="4151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প্রদত্ত এসিডটির শেষ দুইটি মৌলের ইলেকট্রণ বিন্যাস লিখ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93641424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059" y="1553029"/>
            <a:ext cx="4963884" cy="4136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6055" y="1872343"/>
            <a:ext cx="264160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4000" dirty="0" err="1" smtClean="0"/>
              <a:t>Px</a:t>
            </a:r>
            <a:r>
              <a:rPr lang="en-US" sz="4000" dirty="0" smtClean="0"/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অরবিটাল</a:t>
            </a:r>
            <a:endParaRPr lang="en-US" sz="4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438399" y="856344"/>
            <a:ext cx="6429829" cy="1465943"/>
            <a:chOff x="2467428" y="609600"/>
            <a:chExt cx="6429829" cy="146594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467428" y="609600"/>
              <a:ext cx="6429829" cy="58057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81943" y="609600"/>
              <a:ext cx="1" cy="146594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8839200" y="682171"/>
              <a:ext cx="14515" cy="88537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200568" y="3033486"/>
            <a:ext cx="2641602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4000" dirty="0" smtClean="0"/>
              <a:t>P</a:t>
            </a:r>
            <a:r>
              <a:rPr lang="bn-BD" sz="4000" dirty="0">
                <a:latin typeface="Times New Roman" panose="02020603050405020304" pitchFamily="18" charset="0"/>
              </a:rPr>
              <a:t>y</a:t>
            </a:r>
            <a:r>
              <a:rPr lang="en-US" sz="4000" dirty="0" smtClean="0"/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অরবিটাল</a:t>
            </a:r>
            <a:endParaRPr lang="en-US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8186054" y="4470399"/>
            <a:ext cx="268514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4000" dirty="0" smtClean="0"/>
              <a:t>P</a:t>
            </a:r>
            <a:r>
              <a:rPr lang="bn-BD" sz="4000" dirty="0" smtClean="0"/>
              <a:t>z </a:t>
            </a:r>
            <a:r>
              <a:rPr lang="en-US" sz="4000" dirty="0" smtClean="0"/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অরবিটাল</a:t>
            </a:r>
            <a:endParaRPr lang="en-US" sz="40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225142" y="3309258"/>
            <a:ext cx="2888344" cy="4354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423889" y="5021943"/>
            <a:ext cx="6357256" cy="1146628"/>
            <a:chOff x="2423889" y="5021943"/>
            <a:chExt cx="6357256" cy="1146628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2438400" y="6023428"/>
              <a:ext cx="6342745" cy="29029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423889" y="5210629"/>
              <a:ext cx="1" cy="957942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8650515" y="5021943"/>
              <a:ext cx="0" cy="957942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423886" y="116113"/>
            <a:ext cx="590731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en-US" sz="3200" dirty="0" err="1" smtClean="0"/>
              <a:t>Px</a:t>
            </a:r>
            <a:r>
              <a:rPr lang="en-US" sz="3200" dirty="0" smtClean="0"/>
              <a:t> , </a:t>
            </a:r>
            <a:r>
              <a:rPr lang="en-US" sz="3200" dirty="0"/>
              <a:t>P</a:t>
            </a:r>
            <a:r>
              <a:rPr lang="bn-BD" sz="3200" dirty="0">
                <a:latin typeface="Times New Roman" panose="02020603050405020304" pitchFamily="18" charset="0"/>
              </a:rPr>
              <a:t>y</a:t>
            </a:r>
            <a:r>
              <a:rPr lang="en-US" sz="3200" dirty="0"/>
              <a:t> </a:t>
            </a:r>
            <a:r>
              <a:rPr lang="en-US" sz="3200" dirty="0" smtClean="0"/>
              <a:t> ,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3200" dirty="0" smtClean="0"/>
              <a:t>P</a:t>
            </a:r>
            <a:r>
              <a:rPr lang="bn-BD" sz="3200" dirty="0" smtClean="0"/>
              <a:t>z</a:t>
            </a:r>
            <a:r>
              <a:rPr lang="en-US" sz="3200" dirty="0" smtClean="0"/>
              <a:t> </a:t>
            </a:r>
            <a:r>
              <a:rPr lang="bn-BD" sz="3200" dirty="0" smtClean="0"/>
              <a:t> 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অরবিটাল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498122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1525176" y="1886078"/>
                <a:ext cx="632705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rgbClr val="0070C0"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n</a:t>
                </a:r>
                <a:r>
                  <a:rPr lang="en-US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rgbClr val="0070C0"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BD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rgbClr val="0070C0"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=</a:t>
                </a:r>
                <a:r>
                  <a:rPr lang="en-US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rgbClr val="0070C0"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sz="2400" spc="38" dirty="0" err="1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হলে</a:t>
                </a:r>
                <a:r>
                  <a:rPr lang="en-US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K </a:t>
                </a:r>
                <a:r>
                  <a:rPr lang="bn-IN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শেলের ইলেকট্রন ধারণক্ষমতা </a:t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bn-BD" sz="2400" b="1" i="0" smtClean="0">
                        <a:ln w="13462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dist="38100" dir="2700000" algn="bl" rotWithShape="0">
                            <a:schemeClr val="accent5"/>
                          </a:outerShdw>
                        </a:effectLst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400" b="1" i="1" smtClean="0">
                        <a:ln w="13462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dist="38100" dir="2700000" algn="bl" rotWithShape="0">
                            <a:schemeClr val="accent5"/>
                          </a:outerShdw>
                        </a:effectLst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bn-BD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baseline="30000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IN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 </a:t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IN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টি</a:t>
                </a:r>
                <a:endParaRPr lang="en-US" sz="2400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176" y="1886078"/>
                <a:ext cx="6327054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Rectangle 2"/>
              <p:cNvSpPr/>
              <p:nvPr/>
            </p:nvSpPr>
            <p:spPr>
              <a:xfrm>
                <a:off x="1525176" y="2578116"/>
                <a:ext cx="706728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28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n</a:t>
                </a:r>
                <a:r>
                  <a:rPr lang="en-US" sz="28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BD" sz="2800" b="1" dirty="0" smtClean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=</a:t>
                </a:r>
                <a:r>
                  <a:rPr lang="en-US" sz="2800" b="1" dirty="0" smtClean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800" b="1" dirty="0" smtClean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en-US" sz="2800" spc="38" dirty="0" err="1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হলে</a:t>
                </a:r>
                <a:r>
                  <a:rPr lang="en-US" sz="2800" spc="38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8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L </a:t>
                </a:r>
                <a:r>
                  <a:rPr lang="bn-IN" sz="28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শেলের ইলেকট্রন ধারণক্ষমতা </a:t>
                </a:r>
                <a:r>
                  <a:rPr lang="en-US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BD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2800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bn-BD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baseline="30000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IN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 </a:t>
                </a:r>
                <a:r>
                  <a:rPr lang="en-US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8</a:t>
                </a:r>
                <a:r>
                  <a:rPr lang="en-US" sz="28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IN" sz="28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টি</a:t>
                </a:r>
                <a:endParaRPr lang="en-US" sz="2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176" y="2578116"/>
                <a:ext cx="706728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1471065" y="3218086"/>
                <a:ext cx="761487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n</a:t>
                </a:r>
                <a:r>
                  <a:rPr lang="en-US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BD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</a:t>
                </a:r>
                <a:r>
                  <a:rPr lang="en-US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2800" spc="38" dirty="0" err="1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হলে</a:t>
                </a:r>
                <a:r>
                  <a:rPr lang="en-US" sz="2800" spc="38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8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M </a:t>
                </a:r>
                <a:r>
                  <a:rPr lang="bn-IN" sz="28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শেলের ইলেকট্রন ধারণক্ষমতা </a:t>
                </a:r>
                <a:r>
                  <a:rPr lang="en-US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BD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28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bn-BD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800" b="1" baseline="3000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IN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 </a:t>
                </a:r>
                <a:r>
                  <a:rPr lang="en-US" sz="28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18 </a:t>
                </a:r>
                <a:r>
                  <a:rPr lang="bn-IN" sz="28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টি</a:t>
                </a:r>
                <a:endParaRPr lang="en-US" sz="28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065" y="3218086"/>
                <a:ext cx="761487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1503439" y="3902128"/>
                <a:ext cx="732124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n-BD" sz="2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n</a:t>
                </a:r>
                <a:r>
                  <a:rPr lang="en-US" sz="2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BD" sz="24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</a:t>
                </a:r>
                <a:r>
                  <a:rPr lang="en-US" sz="24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4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4 </a:t>
                </a:r>
                <a:r>
                  <a:rPr lang="en-US" sz="2400" spc="38" dirty="0" err="1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হলে</a:t>
                </a:r>
                <a:r>
                  <a:rPr lang="en-US" sz="2400" spc="38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N </a:t>
                </a:r>
                <a:r>
                  <a:rPr lang="bn-IN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শেলের ইলেকট্রন ধারণক্ষমতা </a:t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BD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2400" b="1" i="1" smtClean="0">
                        <a:ln w="13462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dist="38100" dir="2700000" algn="bl" rotWithShape="0">
                            <a:schemeClr val="accent5"/>
                          </a:outerShdw>
                        </a:effectLst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bn-BD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2400" b="1" baseline="30000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bn-IN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 </a:t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32</a:t>
                </a:r>
                <a:r>
                  <a:rPr lang="en-US" sz="2400" b="1" dirty="0" smtClean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bn-IN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টি</a:t>
                </a:r>
                <a:r>
                  <a:rPr lang="bn-BD" sz="2400" spc="38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NikoshBAN" pitchFamily="2" charset="0"/>
                    <a:cs typeface="NikoshBAN" pitchFamily="2" charset="0"/>
                  </a:rPr>
                  <a:t> ইত্যাদি।</a:t>
                </a:r>
                <a:endParaRPr lang="en-US" sz="2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439" y="3902128"/>
                <a:ext cx="732124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641445" y="746863"/>
            <a:ext cx="620222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32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যেখানে</a:t>
            </a:r>
            <a:r>
              <a:rPr lang="bn-BD" sz="32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 = 1,2 , 3</a:t>
            </a:r>
            <a:r>
              <a:rPr lang="en-US" sz="32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……… </a:t>
            </a:r>
            <a:r>
              <a:rPr lang="bn-IN" sz="32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bn-IN" sz="3200" b="1" dirty="0" smtClean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1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8533" y="1373784"/>
            <a:ext cx="207941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en-US" sz="2800" b="1" baseline="30000" dirty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সূত্রানুসারে- </a:t>
            </a:r>
            <a:endParaRPr lang="en-US" sz="1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33091" y="4643689"/>
            <a:ext cx="834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1s</a:t>
            </a:r>
            <a:r>
              <a:rPr lang="en-US" sz="3600" b="1" baseline="300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3600" b="1" baseline="300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81028" y="4672717"/>
            <a:ext cx="3504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4s</a:t>
            </a:r>
            <a:r>
              <a:rPr lang="en-US" sz="3600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</a:t>
            </a:r>
            <a:r>
              <a:rPr lang="en-US" sz="3600" b="1" baseline="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4p</a:t>
            </a:r>
            <a:r>
              <a:rPr lang="en-US" sz="3600" b="1" baseline="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4d</a:t>
            </a:r>
            <a:r>
              <a:rPr lang="en-US" sz="3600" b="1" baseline="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 </a:t>
            </a: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4f</a:t>
            </a:r>
            <a:r>
              <a:rPr lang="en-US" sz="3600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864036" y="4643689"/>
            <a:ext cx="1778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2s</a:t>
            </a:r>
            <a:r>
              <a:rPr lang="en-US" sz="36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r>
              <a:rPr lang="en-US" sz="36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357575" y="4614661"/>
            <a:ext cx="2589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3s</a:t>
            </a:r>
            <a:r>
              <a:rPr lang="en-US" sz="3600" baseline="300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</a:t>
            </a:r>
            <a:r>
              <a:rPr lang="en-US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3p</a:t>
            </a:r>
            <a:r>
              <a:rPr lang="en-US" sz="3600" baseline="300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en-US" sz="36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</a:t>
            </a:r>
            <a:r>
              <a:rPr lang="en-US" sz="3600" baseline="300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</a:t>
            </a:r>
            <a:endParaRPr lang="en-US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88534" y="87993"/>
            <a:ext cx="704426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3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প্রতিটি প্রধান শক্তিস্তরের সর্বোচ্চ ইলেকট্রন ধারণক্ষমতা</a:t>
            </a:r>
            <a:endParaRPr lang="bn-BD" sz="3200" b="1" baseline="30000" dirty="0" smtClean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404036" y="0"/>
            <a:ext cx="827050" cy="646331"/>
          </a:xfrm>
          <a:prstGeom prst="rect">
            <a:avLst/>
          </a:prstGeom>
          <a:blipFill dpi="0" rotWithShape="1">
            <a:blip r:embed="rId6">
              <a:alphaModFix amt="17000"/>
            </a:blip>
            <a:srcRect/>
            <a:stretch>
              <a:fillRect/>
            </a:stretch>
          </a:blip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/>
            <a:r>
              <a:rPr lang="en-US" sz="3600" b="1" dirty="0">
                <a:ln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en-US" sz="3600" b="1" baseline="30000" dirty="0">
                <a:ln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n-BD" sz="4800" b="1" baseline="30000" dirty="0">
                <a:ln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8940804" y="2322286"/>
            <a:ext cx="3091542" cy="3135085"/>
            <a:chOff x="8940804" y="2322286"/>
            <a:chExt cx="3091542" cy="3135085"/>
          </a:xfrm>
        </p:grpSpPr>
        <p:sp>
          <p:nvSpPr>
            <p:cNvPr id="55" name="Oval 54"/>
            <p:cNvSpPr/>
            <p:nvPr/>
          </p:nvSpPr>
          <p:spPr>
            <a:xfrm>
              <a:off x="9071429" y="2452913"/>
              <a:ext cx="2815772" cy="284480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9361714" y="2656114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9521372" y="2496457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1263087" y="2598057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1422744" y="281577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1684002" y="3439885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1742060" y="370114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1582401" y="4426856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1393716" y="464457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0798630" y="5079999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0566402" y="515257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840688" y="5109029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608460" y="4978400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9085946" y="4484913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8998860" y="4252685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8940804" y="3497943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9013375" y="3222170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0551886" y="2322286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0261601" y="233680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9942287" y="3352800"/>
            <a:ext cx="1016000" cy="1117600"/>
            <a:chOff x="9942287" y="3352800"/>
            <a:chExt cx="1016000" cy="1117600"/>
          </a:xfrm>
        </p:grpSpPr>
        <p:sp>
          <p:nvSpPr>
            <p:cNvPr id="79" name="Oval 78"/>
            <p:cNvSpPr/>
            <p:nvPr/>
          </p:nvSpPr>
          <p:spPr>
            <a:xfrm>
              <a:off x="9942287" y="3425372"/>
              <a:ext cx="1016000" cy="943428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0145488" y="4165600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10450288" y="3352800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9376231" y="2815771"/>
            <a:ext cx="2104572" cy="2061030"/>
            <a:chOff x="9376231" y="2815771"/>
            <a:chExt cx="2104572" cy="2061030"/>
          </a:xfrm>
        </p:grpSpPr>
        <p:sp>
          <p:nvSpPr>
            <p:cNvPr id="56" name="Oval 55"/>
            <p:cNvSpPr/>
            <p:nvPr/>
          </p:nvSpPr>
          <p:spPr>
            <a:xfrm>
              <a:off x="9492344" y="2946401"/>
              <a:ext cx="1944914" cy="1930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9869716" y="2931886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0174517" y="281577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1001831" y="4368800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0798631" y="4557486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9376231" y="3991429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9535888" y="4252686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1030859" y="3135086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190517" y="3425371"/>
              <a:ext cx="290286" cy="304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1141307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49" grpId="0"/>
      <p:bldP spid="50" grpId="0"/>
      <p:bldP spid="51" grpId="0"/>
      <p:bldP spid="52" grpId="0"/>
      <p:bldP spid="53" grpId="0"/>
      <p:bldP spid="54" grpId="0" animBg="1"/>
      <p:bldP spid="5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7902914"/>
              </p:ext>
            </p:extLst>
          </p:nvPr>
        </p:nvGraphicFramePr>
        <p:xfrm>
          <a:off x="1360502" y="1074056"/>
          <a:ext cx="7739955" cy="474617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753638">
                  <a:extLst>
                    <a:ext uri="{9D8B030D-6E8A-4147-A177-3AD203B41FA5}">
                      <a16:colId xmlns:a16="http://schemas.microsoft.com/office/drawing/2014/main" xmlns="" val="1787996985"/>
                    </a:ext>
                  </a:extLst>
                </a:gridCol>
                <a:gridCol w="1488453">
                  <a:extLst>
                    <a:ext uri="{9D8B030D-6E8A-4147-A177-3AD203B41FA5}">
                      <a16:colId xmlns:a16="http://schemas.microsoft.com/office/drawing/2014/main" xmlns="" val="2628516662"/>
                    </a:ext>
                  </a:extLst>
                </a:gridCol>
                <a:gridCol w="1339607">
                  <a:extLst>
                    <a:ext uri="{9D8B030D-6E8A-4147-A177-3AD203B41FA5}">
                      <a16:colId xmlns:a16="http://schemas.microsoft.com/office/drawing/2014/main" xmlns="" val="3700619912"/>
                    </a:ext>
                  </a:extLst>
                </a:gridCol>
                <a:gridCol w="1116340">
                  <a:extLst>
                    <a:ext uri="{9D8B030D-6E8A-4147-A177-3AD203B41FA5}">
                      <a16:colId xmlns:a16="http://schemas.microsoft.com/office/drawing/2014/main" xmlns="" val="214775183"/>
                    </a:ext>
                  </a:extLst>
                </a:gridCol>
                <a:gridCol w="1041917">
                  <a:extLst>
                    <a:ext uri="{9D8B030D-6E8A-4147-A177-3AD203B41FA5}">
                      <a16:colId xmlns:a16="http://schemas.microsoft.com/office/drawing/2014/main" xmlns="" val="1464841420"/>
                    </a:ext>
                  </a:extLst>
                </a:gridCol>
              </a:tblGrid>
              <a:tr h="1074057"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r>
                        <a:rPr lang="bn-BD" sz="28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পারমাণবিক</a:t>
                      </a:r>
                      <a:r>
                        <a:rPr lang="bn-BD" sz="28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সংখ্যা</a:t>
                      </a:r>
                      <a:endParaRPr lang="en-US" sz="28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r>
                        <a:rPr lang="bn-BD" sz="28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মৌল</a:t>
                      </a:r>
                      <a:endParaRPr lang="en-US" sz="28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r>
                        <a:rPr lang="en-US" sz="2800" dirty="0" smtClean="0"/>
                        <a:t>K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r>
                        <a:rPr lang="en-US" sz="2800" dirty="0" smtClean="0"/>
                        <a:t>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503348"/>
                  </a:ext>
                </a:extLst>
              </a:tr>
              <a:tr h="612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5920532"/>
                  </a:ext>
                </a:extLst>
              </a:tr>
              <a:tr h="612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He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2642309"/>
                  </a:ext>
                </a:extLst>
              </a:tr>
              <a:tr h="612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3261826"/>
                  </a:ext>
                </a:extLst>
              </a:tr>
              <a:tr h="612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9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3898592"/>
                  </a:ext>
                </a:extLst>
              </a:tr>
              <a:tr h="612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1310643"/>
                  </a:ext>
                </a:extLst>
              </a:tr>
              <a:tr h="6120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Ar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655313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34036" y="228600"/>
            <a:ext cx="102645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 err="1" smtClean="0">
                <a:ln/>
                <a:solidFill>
                  <a:srgbClr val="FFC000"/>
                </a:solidFill>
              </a:rPr>
              <a:t>বিভিন্ন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মৌলের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কক্ষ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পথে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বা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শক্তিস্তরে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ইলেক্ট্রন</a:t>
            </a:r>
            <a:r>
              <a:rPr lang="en-US" sz="3200" b="1" dirty="0" smtClean="0">
                <a:ln/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C000"/>
                </a:solidFill>
              </a:rPr>
              <a:t>বিন্যাস</a:t>
            </a:r>
            <a:endParaRPr lang="en-US" sz="3200" b="1" dirty="0">
              <a:ln/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933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46809" y="1000887"/>
            <a:ext cx="822960" cy="8256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3" name="Oval 2"/>
          <p:cNvSpPr/>
          <p:nvPr/>
        </p:nvSpPr>
        <p:spPr>
          <a:xfrm>
            <a:off x="1546809" y="1871874"/>
            <a:ext cx="822960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4" name="Oval 3"/>
          <p:cNvSpPr/>
          <p:nvPr/>
        </p:nvSpPr>
        <p:spPr>
          <a:xfrm>
            <a:off x="1546809" y="2740170"/>
            <a:ext cx="822960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5" name="Oval 4"/>
          <p:cNvSpPr/>
          <p:nvPr/>
        </p:nvSpPr>
        <p:spPr>
          <a:xfrm>
            <a:off x="1546809" y="4476762"/>
            <a:ext cx="822960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6S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6" name="Oval 5"/>
          <p:cNvSpPr/>
          <p:nvPr/>
        </p:nvSpPr>
        <p:spPr>
          <a:xfrm>
            <a:off x="1538062" y="5345058"/>
            <a:ext cx="840454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7S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7" name="Oval 6"/>
          <p:cNvSpPr/>
          <p:nvPr/>
        </p:nvSpPr>
        <p:spPr>
          <a:xfrm>
            <a:off x="1546809" y="132591"/>
            <a:ext cx="822960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8" name="Oval 7"/>
          <p:cNvSpPr/>
          <p:nvPr/>
        </p:nvSpPr>
        <p:spPr>
          <a:xfrm>
            <a:off x="1546809" y="3608466"/>
            <a:ext cx="822960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9" name="Oval 8"/>
          <p:cNvSpPr/>
          <p:nvPr/>
        </p:nvSpPr>
        <p:spPr>
          <a:xfrm>
            <a:off x="2536730" y="99592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r>
              <a:rPr lang="en-US" sz="2133" b="1" baseline="300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2536730" y="186783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3p</a:t>
            </a:r>
            <a:r>
              <a:rPr lang="en-US" sz="2133" b="1" baseline="300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2536730" y="273974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4p</a:t>
            </a:r>
            <a:r>
              <a:rPr lang="en-US" sz="2133" b="1" baseline="300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2536730" y="361165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5p</a:t>
            </a:r>
            <a:r>
              <a:rPr lang="en-US" sz="2133" b="1" baseline="300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2536730" y="448356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6p</a:t>
            </a:r>
            <a:r>
              <a:rPr lang="en-US" sz="2133" b="1" baseline="300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Oval 13"/>
          <p:cNvSpPr/>
          <p:nvPr/>
        </p:nvSpPr>
        <p:spPr>
          <a:xfrm>
            <a:off x="3548593" y="1887684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3d</a:t>
            </a:r>
            <a:r>
              <a:rPr lang="en-US" sz="1800" b="1" baseline="30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5" name="Oval 14"/>
          <p:cNvSpPr/>
          <p:nvPr/>
        </p:nvSpPr>
        <p:spPr>
          <a:xfrm>
            <a:off x="3548593" y="2753432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4d</a:t>
            </a:r>
            <a:r>
              <a:rPr lang="en-US" sz="1800" b="1" baseline="30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6" name="Oval 15"/>
          <p:cNvSpPr/>
          <p:nvPr/>
        </p:nvSpPr>
        <p:spPr>
          <a:xfrm>
            <a:off x="3548593" y="3619180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5d</a:t>
            </a:r>
            <a:r>
              <a:rPr lang="en-US" sz="1800" b="1" baseline="30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7" name="Oval 16"/>
          <p:cNvSpPr/>
          <p:nvPr/>
        </p:nvSpPr>
        <p:spPr>
          <a:xfrm>
            <a:off x="4556906" y="2768494"/>
            <a:ext cx="822960" cy="822960"/>
          </a:xfrm>
          <a:prstGeom prst="ellipse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4f</a:t>
            </a:r>
            <a:r>
              <a:rPr lang="en-US" baseline="30000" dirty="0" smtClean="0"/>
              <a:t>14</a:t>
            </a:r>
            <a:endParaRPr lang="en-US" sz="1800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738793" y="177915"/>
            <a:ext cx="735167" cy="606607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811102" y="609156"/>
            <a:ext cx="1107355" cy="931256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799029" y="934697"/>
            <a:ext cx="1655616" cy="149666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694917" y="1250370"/>
            <a:ext cx="2344767" cy="2164263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786322" y="1717085"/>
            <a:ext cx="2679179" cy="255977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727551" y="2237716"/>
            <a:ext cx="3169916" cy="2900044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761319" y="2659656"/>
            <a:ext cx="3618547" cy="3337461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556906" y="3622551"/>
            <a:ext cx="822960" cy="822960"/>
          </a:xfrm>
          <a:prstGeom prst="ellipse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5f</a:t>
            </a:r>
            <a:r>
              <a:rPr lang="en-US" baseline="30000" dirty="0" smtClean="0"/>
              <a:t>14</a:t>
            </a:r>
            <a:endParaRPr lang="en-US" baseline="30000" dirty="0"/>
          </a:p>
        </p:txBody>
      </p:sp>
      <p:sp>
        <p:nvSpPr>
          <p:cNvPr id="26" name="Oval 25"/>
          <p:cNvSpPr/>
          <p:nvPr/>
        </p:nvSpPr>
        <p:spPr>
          <a:xfrm>
            <a:off x="3548593" y="4484929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6d</a:t>
            </a:r>
            <a:r>
              <a:rPr lang="en-US" sz="1800" b="1" baseline="30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27" name="Oval 26"/>
          <p:cNvSpPr/>
          <p:nvPr/>
        </p:nvSpPr>
        <p:spPr>
          <a:xfrm>
            <a:off x="2536730" y="5355476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7p</a:t>
            </a:r>
            <a:r>
              <a:rPr lang="en-US" sz="2133" b="1" baseline="3000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8" name="Rectangle 27"/>
              <p:cNvSpPr/>
              <p:nvPr/>
            </p:nvSpPr>
            <p:spPr>
              <a:xfrm>
                <a:off x="3725993" y="5182232"/>
                <a:ext cx="8466007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1s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 2s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 2p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3s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 3p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4s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3d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4p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5s</a:t>
                </a:r>
                <a:r>
                  <a:rPr lang="en-US" sz="3200" b="1" dirty="0"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4d</a:t>
                </a:r>
                <a:endParaRPr lang="en-US" sz="3200" b="1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993" y="5182232"/>
                <a:ext cx="8466007" cy="584775"/>
              </a:xfrm>
              <a:prstGeom prst="rect">
                <a:avLst/>
              </a:prstGeom>
              <a:blipFill>
                <a:blip r:embed="rId3"/>
                <a:stretch>
                  <a:fillRect l="-1800" t="-15625" r="-864" b="-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1546809" y="6213351"/>
            <a:ext cx="822960" cy="8229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8S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4556906" y="132591"/>
            <a:ext cx="634821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44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অরবিটাল সমূহের শক্তিক্রম নিম্নরূপঃ</a:t>
            </a:r>
            <a:endParaRPr lang="en-US" sz="4400" b="1" dirty="0">
              <a:ln/>
              <a:solidFill>
                <a:schemeClr val="accent3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761319" y="3121822"/>
            <a:ext cx="4132883" cy="366976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2" name="Rectangle 31"/>
              <p:cNvSpPr/>
              <p:nvPr/>
            </p:nvSpPr>
            <p:spPr>
              <a:xfrm>
                <a:off x="3329110" y="5729179"/>
                <a:ext cx="8458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5p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6d</a:t>
                </a:r>
                <a:r>
                  <a:rPr lang="en-US" sz="3200" b="1" dirty="0">
                    <a:solidFill>
                      <a:prstClr val="black"/>
                    </a:solidFill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 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4f</a:t>
                </a:r>
                <a:r>
                  <a:rPr lang="en-US" sz="3200" b="1" dirty="0">
                    <a:solidFill>
                      <a:prstClr val="black"/>
                    </a:solidFill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3200" b="1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d</a:t>
                </a:r>
                <a:r>
                  <a:rPr lang="en-US" sz="3200" b="1" dirty="0">
                    <a:solidFill>
                      <a:prstClr val="black"/>
                    </a:solidFill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6p</a:t>
                </a:r>
                <a:r>
                  <a:rPr lang="en-US" sz="3200" b="1" dirty="0">
                    <a:solidFill>
                      <a:prstClr val="black"/>
                    </a:solidFill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7s</a:t>
                </a:r>
                <a:r>
                  <a:rPr lang="en-US" sz="3200" b="1" dirty="0">
                    <a:solidFill>
                      <a:prstClr val="black"/>
                    </a:solidFill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/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3200" b="1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f</a:t>
                </a:r>
                <a:r>
                  <a:rPr lang="en-US" sz="3200" b="1" dirty="0">
                    <a:solidFill>
                      <a:prstClr val="black"/>
                    </a:solidFill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6d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7p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ea typeface="Cambria Math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8s</a:t>
                </a:r>
                <a:r>
                  <a:rPr lang="en-US" sz="3200" b="1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/>
                </a:r>
                <a:endParaRPr lang="en-US" sz="32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110" y="5729179"/>
                <a:ext cx="8458200" cy="584775"/>
              </a:xfrm>
              <a:prstGeom prst="rect">
                <a:avLst/>
              </a:prstGeom>
              <a:blipFill>
                <a:blip r:embed="rId4"/>
                <a:stretch>
                  <a:fillRect t="-18750" r="-1297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84545490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uiExpand="1" build="p"/>
      <p:bldP spid="29" grpId="0" animBg="1"/>
      <p:bldP spid="30" grpId="0"/>
      <p:bldP spid="3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/>
          <p:cNvSpPr txBox="1"/>
          <p:nvPr/>
        </p:nvSpPr>
        <p:spPr>
          <a:xfrm>
            <a:off x="5363699" y="4975339"/>
            <a:ext cx="1325857" cy="6117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Cl(17)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81000" y="-142875"/>
            <a:ext cx="11287125" cy="7000875"/>
          </a:xfrm>
          <a:prstGeom prst="rect">
            <a:avLst/>
          </a:prstGeom>
          <a:noFill/>
          <a:ln w="3175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2" name="Group 31"/>
          <p:cNvGrpSpPr/>
          <p:nvPr/>
        </p:nvGrpSpPr>
        <p:grpSpPr>
          <a:xfrm>
            <a:off x="1836270" y="5810664"/>
            <a:ext cx="771525" cy="771525"/>
            <a:chOff x="1259042" y="6231302"/>
            <a:chExt cx="822960" cy="822960"/>
          </a:xfrm>
        </p:grpSpPr>
        <p:sp>
          <p:nvSpPr>
            <p:cNvPr id="80" name="Oval 79"/>
            <p:cNvSpPr/>
            <p:nvPr/>
          </p:nvSpPr>
          <p:spPr>
            <a:xfrm>
              <a:off x="1259042" y="6231302"/>
              <a:ext cx="822960" cy="822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57603" y="6374889"/>
              <a:ext cx="647286" cy="52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88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8</a:t>
              </a:r>
              <a:r>
                <a:rPr lang="en-US" sz="2625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2625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125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3" name="Group 25"/>
          <p:cNvGrpSpPr/>
          <p:nvPr/>
        </p:nvGrpSpPr>
        <p:grpSpPr>
          <a:xfrm>
            <a:off x="2807530" y="806898"/>
            <a:ext cx="771525" cy="771525"/>
            <a:chOff x="3889024" y="685800"/>
            <a:chExt cx="1467553" cy="762000"/>
          </a:xfrm>
        </p:grpSpPr>
        <p:sp>
          <p:nvSpPr>
            <p:cNvPr id="29" name="Oval 28"/>
            <p:cNvSpPr/>
            <p:nvPr/>
          </p:nvSpPr>
          <p:spPr>
            <a:xfrm>
              <a:off x="3889024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2p</a:t>
              </a:r>
              <a:r>
                <a:rPr lang="en-US" sz="2000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90997" y="838200"/>
              <a:ext cx="304800" cy="51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4" name="Group 37"/>
          <p:cNvGrpSpPr/>
          <p:nvPr/>
        </p:nvGrpSpPr>
        <p:grpSpPr>
          <a:xfrm>
            <a:off x="2807530" y="1624543"/>
            <a:ext cx="771525" cy="771525"/>
            <a:chOff x="3889028" y="685800"/>
            <a:chExt cx="1467553" cy="762000"/>
          </a:xfrm>
        </p:grpSpPr>
        <p:sp>
          <p:nvSpPr>
            <p:cNvPr id="39" name="Oval 38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3p</a:t>
              </a:r>
              <a:r>
                <a:rPr lang="en-US" sz="2000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91001" y="838200"/>
              <a:ext cx="304800" cy="51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5" name="Group 40"/>
          <p:cNvGrpSpPr/>
          <p:nvPr/>
        </p:nvGrpSpPr>
        <p:grpSpPr>
          <a:xfrm>
            <a:off x="2807530" y="2442717"/>
            <a:ext cx="771525" cy="771525"/>
            <a:chOff x="3889028" y="685800"/>
            <a:chExt cx="1467553" cy="762000"/>
          </a:xfrm>
        </p:grpSpPr>
        <p:sp>
          <p:nvSpPr>
            <p:cNvPr id="42" name="Oval 41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4p</a:t>
              </a:r>
              <a:r>
                <a:rPr lang="en-US" sz="2000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91001" y="838200"/>
              <a:ext cx="304800" cy="51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6" name="Group 43"/>
          <p:cNvGrpSpPr/>
          <p:nvPr/>
        </p:nvGrpSpPr>
        <p:grpSpPr>
          <a:xfrm>
            <a:off x="2807530" y="3312317"/>
            <a:ext cx="771525" cy="771525"/>
            <a:chOff x="3889028" y="685800"/>
            <a:chExt cx="1467553" cy="762000"/>
          </a:xfrm>
        </p:grpSpPr>
        <p:sp>
          <p:nvSpPr>
            <p:cNvPr id="45" name="Oval 44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5p</a:t>
              </a:r>
              <a:r>
                <a:rPr lang="en-US" sz="2000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91001" y="838200"/>
              <a:ext cx="304800" cy="51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7" name="Group 46"/>
          <p:cNvGrpSpPr/>
          <p:nvPr/>
        </p:nvGrpSpPr>
        <p:grpSpPr>
          <a:xfrm>
            <a:off x="2807530" y="4130863"/>
            <a:ext cx="771525" cy="771525"/>
            <a:chOff x="3889028" y="685800"/>
            <a:chExt cx="1467553" cy="762000"/>
          </a:xfrm>
        </p:grpSpPr>
        <p:sp>
          <p:nvSpPr>
            <p:cNvPr id="48" name="Oval 47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6p</a:t>
              </a:r>
              <a:r>
                <a:rPr lang="en-US" sz="2000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91001" y="838200"/>
              <a:ext cx="304800" cy="51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866457" y="1624543"/>
            <a:ext cx="771525" cy="7715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88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3d</a:t>
            </a:r>
            <a:r>
              <a:rPr lang="en-US" sz="1688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57" name="Oval 56"/>
          <p:cNvSpPr/>
          <p:nvPr/>
        </p:nvSpPr>
        <p:spPr>
          <a:xfrm>
            <a:off x="3866457" y="2442717"/>
            <a:ext cx="771525" cy="7715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88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4d</a:t>
            </a:r>
            <a:r>
              <a:rPr lang="en-US" sz="1688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60" name="Oval 59"/>
          <p:cNvSpPr/>
          <p:nvPr/>
        </p:nvSpPr>
        <p:spPr>
          <a:xfrm>
            <a:off x="3866457" y="3312317"/>
            <a:ext cx="771525" cy="7715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88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5d</a:t>
            </a:r>
            <a:r>
              <a:rPr lang="en-US" sz="1688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grpSp>
        <p:nvGrpSpPr>
          <p:cNvPr id="33" name="Group 61"/>
          <p:cNvGrpSpPr/>
          <p:nvPr/>
        </p:nvGrpSpPr>
        <p:grpSpPr>
          <a:xfrm>
            <a:off x="4881736" y="2442717"/>
            <a:ext cx="771525" cy="771525"/>
            <a:chOff x="7581901" y="609600"/>
            <a:chExt cx="537440" cy="762000"/>
          </a:xfrm>
        </p:grpSpPr>
        <p:sp>
          <p:nvSpPr>
            <p:cNvPr id="65" name="Oval 64"/>
            <p:cNvSpPr/>
            <p:nvPr/>
          </p:nvSpPr>
          <p:spPr>
            <a:xfrm>
              <a:off x="7581901" y="609600"/>
              <a:ext cx="537440" cy="76200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701537" y="762725"/>
              <a:ext cx="376886" cy="34773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688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4f</a:t>
              </a:r>
              <a:r>
                <a:rPr lang="en-US" sz="1688" b="1" baseline="30000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14</a:t>
              </a:r>
              <a:r>
                <a:rPr lang="en-US" sz="1688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34" name="Group 62"/>
          <p:cNvGrpSpPr/>
          <p:nvPr/>
        </p:nvGrpSpPr>
        <p:grpSpPr>
          <a:xfrm>
            <a:off x="4881736" y="3312317"/>
            <a:ext cx="771525" cy="771525"/>
            <a:chOff x="7581900" y="609600"/>
            <a:chExt cx="762000" cy="762000"/>
          </a:xfrm>
        </p:grpSpPr>
        <p:sp>
          <p:nvSpPr>
            <p:cNvPr id="66" name="Oval 65"/>
            <p:cNvSpPr/>
            <p:nvPr/>
          </p:nvSpPr>
          <p:spPr>
            <a:xfrm>
              <a:off x="7581900" y="609600"/>
              <a:ext cx="762000" cy="76200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704945" y="764615"/>
              <a:ext cx="638955" cy="34773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688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5f</a:t>
              </a:r>
              <a:r>
                <a:rPr lang="en-US" sz="1688" b="1" baseline="30000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14</a:t>
              </a:r>
              <a:r>
                <a:rPr lang="en-US" sz="1688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</a:p>
          </p:txBody>
        </p:sp>
      </p:grpSp>
      <p:sp>
        <p:nvSpPr>
          <p:cNvPr id="69" name="Oval 68"/>
          <p:cNvSpPr/>
          <p:nvPr/>
        </p:nvSpPr>
        <p:spPr>
          <a:xfrm>
            <a:off x="3866457" y="4130863"/>
            <a:ext cx="771525" cy="7715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88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6d</a:t>
            </a:r>
            <a:r>
              <a:rPr lang="en-US" sz="1688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grpSp>
        <p:nvGrpSpPr>
          <p:cNvPr id="36" name="Group 72"/>
          <p:cNvGrpSpPr/>
          <p:nvPr/>
        </p:nvGrpSpPr>
        <p:grpSpPr>
          <a:xfrm>
            <a:off x="2807530" y="4950624"/>
            <a:ext cx="771525" cy="771525"/>
            <a:chOff x="3889028" y="685800"/>
            <a:chExt cx="1467553" cy="762000"/>
          </a:xfrm>
        </p:grpSpPr>
        <p:sp>
          <p:nvSpPr>
            <p:cNvPr id="75" name="Oval 74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7p</a:t>
              </a:r>
              <a:r>
                <a:rPr lang="en-US" sz="2000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191001" y="838200"/>
              <a:ext cx="304800" cy="51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3408" y="806898"/>
            <a:ext cx="857250" cy="771525"/>
            <a:chOff x="2362200" y="631504"/>
            <a:chExt cx="959268" cy="1039076"/>
          </a:xfrm>
        </p:grpSpPr>
        <p:sp>
          <p:nvSpPr>
            <p:cNvPr id="3" name="Oval 2"/>
            <p:cNvSpPr/>
            <p:nvPr/>
          </p:nvSpPr>
          <p:spPr>
            <a:xfrm>
              <a:off x="2362200" y="685799"/>
              <a:ext cx="838200" cy="9847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83266" y="631504"/>
              <a:ext cx="838202" cy="979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3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4125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93408" y="1624543"/>
            <a:ext cx="857250" cy="771525"/>
            <a:chOff x="2362199" y="685800"/>
            <a:chExt cx="1088027" cy="1134709"/>
          </a:xfrm>
        </p:grpSpPr>
        <p:sp>
          <p:nvSpPr>
            <p:cNvPr id="6" name="Oval 5"/>
            <p:cNvSpPr/>
            <p:nvPr/>
          </p:nvSpPr>
          <p:spPr>
            <a:xfrm>
              <a:off x="2362199" y="685800"/>
              <a:ext cx="1038296" cy="11347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29876" y="824340"/>
              <a:ext cx="1020350" cy="81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en-US" sz="3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125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2730" y="2442717"/>
            <a:ext cx="898605" cy="771525"/>
            <a:chOff x="2362200" y="685799"/>
            <a:chExt cx="1095542" cy="1293941"/>
          </a:xfrm>
        </p:grpSpPr>
        <p:sp>
          <p:nvSpPr>
            <p:cNvPr id="9" name="Oval 8"/>
            <p:cNvSpPr/>
            <p:nvPr/>
          </p:nvSpPr>
          <p:spPr>
            <a:xfrm>
              <a:off x="2362200" y="685799"/>
              <a:ext cx="940611" cy="12939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67142" y="894512"/>
              <a:ext cx="990600" cy="929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4</a:t>
              </a:r>
              <a:r>
                <a:rPr lang="en-US" sz="3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125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04854" y="3312317"/>
            <a:ext cx="834358" cy="771525"/>
            <a:chOff x="2362199" y="685799"/>
            <a:chExt cx="1017213" cy="1293941"/>
          </a:xfrm>
        </p:grpSpPr>
        <p:sp>
          <p:nvSpPr>
            <p:cNvPr id="12" name="Oval 11"/>
            <p:cNvSpPr/>
            <p:nvPr/>
          </p:nvSpPr>
          <p:spPr>
            <a:xfrm>
              <a:off x="2362199" y="685799"/>
              <a:ext cx="940610" cy="12939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8801" y="940329"/>
              <a:ext cx="940611" cy="929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r>
                <a: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en-US" sz="41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6270" y="4130863"/>
            <a:ext cx="771525" cy="771525"/>
            <a:chOff x="2362200" y="685799"/>
            <a:chExt cx="893537" cy="968154"/>
          </a:xfrm>
        </p:grpSpPr>
        <p:sp>
          <p:nvSpPr>
            <p:cNvPr id="15" name="Oval 14"/>
            <p:cNvSpPr/>
            <p:nvPr/>
          </p:nvSpPr>
          <p:spPr>
            <a:xfrm>
              <a:off x="2362200" y="685799"/>
              <a:ext cx="893537" cy="96815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5827" y="810897"/>
              <a:ext cx="778411" cy="69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6</a:t>
              </a:r>
              <a:r>
                <a:rPr lang="en-US" sz="3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125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37608" y="30080"/>
            <a:ext cx="768850" cy="771525"/>
            <a:chOff x="2362200" y="594478"/>
            <a:chExt cx="994382" cy="1024089"/>
          </a:xfrm>
        </p:grpSpPr>
        <p:sp>
          <p:nvSpPr>
            <p:cNvPr id="18" name="Oval 17"/>
            <p:cNvSpPr/>
            <p:nvPr/>
          </p:nvSpPr>
          <p:spPr>
            <a:xfrm>
              <a:off x="2362200" y="685799"/>
              <a:ext cx="994382" cy="93276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15869" y="594478"/>
              <a:ext cx="807689" cy="96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en-US" sz="3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4125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08644" y="4895106"/>
            <a:ext cx="826778" cy="837889"/>
            <a:chOff x="2362200" y="594828"/>
            <a:chExt cx="976795" cy="1148560"/>
          </a:xfrm>
        </p:grpSpPr>
        <p:sp>
          <p:nvSpPr>
            <p:cNvPr id="21" name="Oval 20"/>
            <p:cNvSpPr/>
            <p:nvPr/>
          </p:nvSpPr>
          <p:spPr>
            <a:xfrm>
              <a:off x="2362200" y="685798"/>
              <a:ext cx="911517" cy="10575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31991" y="594828"/>
              <a:ext cx="807004" cy="99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5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7</a:t>
              </a:r>
              <a:r>
                <a:rPr lang="en-US" sz="3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0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4125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 flipH="1">
            <a:off x="2066844" y="713076"/>
            <a:ext cx="1652385" cy="133338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2025884" y="399573"/>
            <a:ext cx="1226801" cy="891295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2078505" y="18830"/>
            <a:ext cx="761225" cy="527961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1981564" y="1035195"/>
            <a:ext cx="2351055" cy="1917286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9801860" y="4975339"/>
            <a:ext cx="782587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3p</a:t>
            </a:r>
            <a:r>
              <a:rPr lang="en-US" sz="3375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en-US" sz="337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121857" y="4975339"/>
            <a:ext cx="723275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3s</a:t>
            </a:r>
            <a:r>
              <a:rPr lang="en-US" sz="3375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337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8354802" y="4975339"/>
            <a:ext cx="782587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r>
              <a:rPr lang="en-US" sz="3375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en-US" sz="337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734911" y="4975339"/>
            <a:ext cx="723275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2s</a:t>
            </a:r>
            <a:r>
              <a:rPr lang="en-US" sz="3375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337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7023779" y="4975339"/>
            <a:ext cx="723275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1s</a:t>
            </a:r>
            <a:r>
              <a:rPr lang="en-US" sz="3375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337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635751" y="4975339"/>
            <a:ext cx="399468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7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919371" y="463293"/>
            <a:ext cx="1968953" cy="2014449"/>
            <a:chOff x="8968020" y="442310"/>
            <a:chExt cx="2100216" cy="2148746"/>
          </a:xfrm>
        </p:grpSpPr>
        <p:sp>
          <p:nvSpPr>
            <p:cNvPr id="101" name="Oval 100"/>
            <p:cNvSpPr/>
            <p:nvPr/>
          </p:nvSpPr>
          <p:spPr>
            <a:xfrm>
              <a:off x="9074363" y="577995"/>
              <a:ext cx="1868470" cy="1899593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102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187" y="459193"/>
              <a:ext cx="249792" cy="271371"/>
            </a:xfrm>
            <a:prstGeom prst="rect">
              <a:avLst/>
            </a:prstGeom>
          </p:spPr>
        </p:pic>
        <p:pic>
          <p:nvPicPr>
            <p:cNvPr id="103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8021" y="1595634"/>
              <a:ext cx="249792" cy="271371"/>
            </a:xfrm>
            <a:prstGeom prst="rect">
              <a:avLst/>
            </a:prstGeom>
          </p:spPr>
        </p:pic>
        <p:pic>
          <p:nvPicPr>
            <p:cNvPr id="104" name="Content Placeholder 13" descr="Picture1UYTU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1348" y="1610441"/>
              <a:ext cx="246888" cy="268216"/>
            </a:xfrm>
            <a:prstGeom prst="rect">
              <a:avLst/>
            </a:prstGeom>
          </p:spPr>
        </p:pic>
        <p:pic>
          <p:nvPicPr>
            <p:cNvPr id="116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8269" y="1256421"/>
              <a:ext cx="249792" cy="271371"/>
            </a:xfrm>
            <a:prstGeom prst="rect">
              <a:avLst/>
            </a:prstGeom>
          </p:spPr>
        </p:pic>
        <p:pic>
          <p:nvPicPr>
            <p:cNvPr id="117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0880" y="442310"/>
              <a:ext cx="249792" cy="271371"/>
            </a:xfrm>
            <a:prstGeom prst="rect">
              <a:avLst/>
            </a:prstGeom>
          </p:spPr>
        </p:pic>
        <p:pic>
          <p:nvPicPr>
            <p:cNvPr id="118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7187" y="2319685"/>
              <a:ext cx="249792" cy="271371"/>
            </a:xfrm>
            <a:prstGeom prst="rect">
              <a:avLst/>
            </a:prstGeom>
          </p:spPr>
        </p:pic>
        <p:pic>
          <p:nvPicPr>
            <p:cNvPr id="119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33163" y="2319685"/>
              <a:ext cx="249792" cy="271371"/>
            </a:xfrm>
            <a:prstGeom prst="rect">
              <a:avLst/>
            </a:prstGeom>
          </p:spPr>
        </p:pic>
        <p:pic>
          <p:nvPicPr>
            <p:cNvPr id="122" name="Content Placeholder 13" descr="Picture1UYTU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8020" y="1120736"/>
              <a:ext cx="249792" cy="27137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746560" y="323644"/>
            <a:ext cx="2314575" cy="2314575"/>
            <a:chOff x="8797726" y="269316"/>
            <a:chExt cx="2514472" cy="2376081"/>
          </a:xfrm>
        </p:grpSpPr>
        <p:sp>
          <p:nvSpPr>
            <p:cNvPr id="90" name="Oval 89"/>
            <p:cNvSpPr/>
            <p:nvPr/>
          </p:nvSpPr>
          <p:spPr>
            <a:xfrm>
              <a:off x="8797726" y="269316"/>
              <a:ext cx="2514472" cy="237608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91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97889" y="1957584"/>
              <a:ext cx="252116" cy="250114"/>
            </a:xfrm>
            <a:prstGeom prst="rect">
              <a:avLst/>
            </a:prstGeom>
          </p:spPr>
        </p:pic>
        <p:pic>
          <p:nvPicPr>
            <p:cNvPr id="95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46442" y="2207698"/>
              <a:ext cx="252116" cy="250114"/>
            </a:xfrm>
            <a:prstGeom prst="rect">
              <a:avLst/>
            </a:prstGeom>
          </p:spPr>
        </p:pic>
        <p:pic>
          <p:nvPicPr>
            <p:cNvPr id="96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35027" y="644487"/>
              <a:ext cx="252116" cy="250114"/>
            </a:xfrm>
            <a:prstGeom prst="rect">
              <a:avLst/>
            </a:prstGeom>
          </p:spPr>
        </p:pic>
        <p:pic>
          <p:nvPicPr>
            <p:cNvPr id="97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83580" y="394373"/>
              <a:ext cx="252116" cy="250114"/>
            </a:xfrm>
            <a:prstGeom prst="rect">
              <a:avLst/>
            </a:prstGeom>
          </p:spPr>
        </p:pic>
        <p:pic>
          <p:nvPicPr>
            <p:cNvPr id="98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3450" y="2020113"/>
              <a:ext cx="252116" cy="250114"/>
            </a:xfrm>
            <a:prstGeom prst="rect">
              <a:avLst/>
            </a:prstGeom>
          </p:spPr>
        </p:pic>
        <p:pic>
          <p:nvPicPr>
            <p:cNvPr id="99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7759" y="2332755"/>
              <a:ext cx="252116" cy="250114"/>
            </a:xfrm>
            <a:prstGeom prst="rect">
              <a:avLst/>
            </a:prstGeom>
          </p:spPr>
        </p:pic>
        <p:pic>
          <p:nvPicPr>
            <p:cNvPr id="88" name="Content Placeholder 13" descr="Picture1UYTU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7759" y="331844"/>
              <a:ext cx="252116" cy="250114"/>
            </a:xfrm>
            <a:prstGeom prst="rect">
              <a:avLst/>
            </a:prstGeom>
          </p:spPr>
        </p:pic>
      </p:grpSp>
      <p:pic>
        <p:nvPicPr>
          <p:cNvPr id="85" name="Content Placeholder 4" descr="Picture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77451" y="1148106"/>
            <a:ext cx="652795" cy="6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8" name="Group 37"/>
          <p:cNvGrpSpPr/>
          <p:nvPr/>
        </p:nvGrpSpPr>
        <p:grpSpPr>
          <a:xfrm>
            <a:off x="9303557" y="807007"/>
            <a:ext cx="1200581" cy="1327022"/>
            <a:chOff x="9410944" y="833536"/>
            <a:chExt cx="1188720" cy="1415490"/>
          </a:xfrm>
        </p:grpSpPr>
        <p:sp>
          <p:nvSpPr>
            <p:cNvPr id="100" name="Oval 99"/>
            <p:cNvSpPr/>
            <p:nvPr/>
          </p:nvSpPr>
          <p:spPr>
            <a:xfrm>
              <a:off x="9410944" y="942085"/>
              <a:ext cx="1188720" cy="118804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120" name="Content Placeholder 13" descr="Picture1UYTU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57438" y="1998912"/>
              <a:ext cx="252116" cy="250114"/>
            </a:xfrm>
            <a:prstGeom prst="rect">
              <a:avLst/>
            </a:prstGeom>
          </p:spPr>
        </p:pic>
        <p:pic>
          <p:nvPicPr>
            <p:cNvPr id="124" name="Content Placeholder 13" descr="Picture1UYTU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59724" y="833536"/>
              <a:ext cx="247545" cy="259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785438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2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000"/>
                            </p:stCondLst>
                            <p:childTnLst>
                              <p:par>
                                <p:cTn id="20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54" grpId="0" animBg="1"/>
      <p:bldP spid="57" grpId="0" animBg="1"/>
      <p:bldP spid="60" grpId="0" animBg="1"/>
      <p:bldP spid="69" grpId="0" animBg="1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5832" y="5759205"/>
            <a:ext cx="141424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Ca(20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-152400"/>
            <a:ext cx="12039600" cy="7467600"/>
          </a:xfrm>
          <a:prstGeom prst="rect">
            <a:avLst/>
          </a:prstGeom>
          <a:noFill/>
          <a:ln w="3175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grpSp>
        <p:nvGrpSpPr>
          <p:cNvPr id="4" name="Group 3"/>
          <p:cNvGrpSpPr/>
          <p:nvPr/>
        </p:nvGrpSpPr>
        <p:grpSpPr>
          <a:xfrm>
            <a:off x="1399888" y="6198042"/>
            <a:ext cx="822960" cy="822960"/>
            <a:chOff x="1259042" y="6231302"/>
            <a:chExt cx="822960" cy="822960"/>
          </a:xfrm>
        </p:grpSpPr>
        <p:sp>
          <p:nvSpPr>
            <p:cNvPr id="5" name="Oval 4"/>
            <p:cNvSpPr/>
            <p:nvPr/>
          </p:nvSpPr>
          <p:spPr>
            <a:xfrm>
              <a:off x="1259042" y="6231302"/>
              <a:ext cx="822960" cy="822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57603" y="6374889"/>
              <a:ext cx="647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8</a:t>
              </a:r>
              <a:r>
                <a:rPr lang="en-US" sz="28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2800" baseline="30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7" name="Group 25"/>
          <p:cNvGrpSpPr/>
          <p:nvPr/>
        </p:nvGrpSpPr>
        <p:grpSpPr>
          <a:xfrm>
            <a:off x="2435899" y="860691"/>
            <a:ext cx="822960" cy="822960"/>
            <a:chOff x="3889024" y="685800"/>
            <a:chExt cx="1467553" cy="762000"/>
          </a:xfrm>
        </p:grpSpPr>
        <p:sp>
          <p:nvSpPr>
            <p:cNvPr id="8" name="Oval 7"/>
            <p:cNvSpPr/>
            <p:nvPr/>
          </p:nvSpPr>
          <p:spPr>
            <a:xfrm>
              <a:off x="3889024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133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2p</a:t>
              </a:r>
              <a:r>
                <a:rPr lang="en-US" sz="2133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90998" y="838200"/>
              <a:ext cx="304799" cy="470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987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0" name="Group 37"/>
          <p:cNvGrpSpPr/>
          <p:nvPr/>
        </p:nvGrpSpPr>
        <p:grpSpPr>
          <a:xfrm>
            <a:off x="2435899" y="1732846"/>
            <a:ext cx="822960" cy="822960"/>
            <a:chOff x="3889028" y="685800"/>
            <a:chExt cx="1467553" cy="762000"/>
          </a:xfrm>
        </p:grpSpPr>
        <p:sp>
          <p:nvSpPr>
            <p:cNvPr id="11" name="Oval 10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133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3p</a:t>
              </a:r>
              <a:r>
                <a:rPr lang="en-US" sz="2133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2" y="838200"/>
              <a:ext cx="304799" cy="470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987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3" name="Group 40"/>
          <p:cNvGrpSpPr/>
          <p:nvPr/>
        </p:nvGrpSpPr>
        <p:grpSpPr>
          <a:xfrm>
            <a:off x="2435899" y="2605565"/>
            <a:ext cx="822960" cy="822960"/>
            <a:chOff x="3889028" y="685800"/>
            <a:chExt cx="1467553" cy="762000"/>
          </a:xfrm>
        </p:grpSpPr>
        <p:sp>
          <p:nvSpPr>
            <p:cNvPr id="14" name="Oval 13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133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4p</a:t>
              </a:r>
              <a:r>
                <a:rPr lang="en-US" sz="2133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91002" y="838200"/>
              <a:ext cx="304799" cy="51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987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2435899" y="3533138"/>
            <a:ext cx="822960" cy="822960"/>
            <a:chOff x="3889028" y="685800"/>
            <a:chExt cx="1467553" cy="762000"/>
          </a:xfrm>
        </p:grpSpPr>
        <p:sp>
          <p:nvSpPr>
            <p:cNvPr id="17" name="Oval 16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133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5p</a:t>
              </a:r>
              <a:r>
                <a:rPr lang="en-US" sz="2133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91002" y="838200"/>
              <a:ext cx="304799" cy="51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987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9" name="Group 46"/>
          <p:cNvGrpSpPr/>
          <p:nvPr/>
        </p:nvGrpSpPr>
        <p:grpSpPr>
          <a:xfrm>
            <a:off x="2435899" y="4406254"/>
            <a:ext cx="822960" cy="822960"/>
            <a:chOff x="3889028" y="685800"/>
            <a:chExt cx="1467553" cy="762000"/>
          </a:xfrm>
        </p:grpSpPr>
        <p:sp>
          <p:nvSpPr>
            <p:cNvPr id="20" name="Oval 19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133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6p</a:t>
              </a:r>
              <a:r>
                <a:rPr lang="en-US" sz="2133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1002" y="838200"/>
              <a:ext cx="304799" cy="51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987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565421" y="1732846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3d</a:t>
            </a:r>
            <a:r>
              <a:rPr lang="en-US" sz="1800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23" name="Oval 22"/>
          <p:cNvSpPr/>
          <p:nvPr/>
        </p:nvSpPr>
        <p:spPr>
          <a:xfrm>
            <a:off x="3565421" y="2605565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4d</a:t>
            </a:r>
            <a:r>
              <a:rPr lang="en-US" sz="1800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24" name="Oval 23"/>
          <p:cNvSpPr/>
          <p:nvPr/>
        </p:nvSpPr>
        <p:spPr>
          <a:xfrm>
            <a:off x="3565421" y="3533138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5d</a:t>
            </a:r>
            <a:r>
              <a:rPr lang="en-US" sz="1800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grpSp>
        <p:nvGrpSpPr>
          <p:cNvPr id="25" name="Group 61"/>
          <p:cNvGrpSpPr/>
          <p:nvPr/>
        </p:nvGrpSpPr>
        <p:grpSpPr>
          <a:xfrm>
            <a:off x="4648385" y="2605565"/>
            <a:ext cx="822960" cy="822960"/>
            <a:chOff x="7581901" y="609600"/>
            <a:chExt cx="537440" cy="762000"/>
          </a:xfrm>
        </p:grpSpPr>
        <p:sp>
          <p:nvSpPr>
            <p:cNvPr id="26" name="Oval 25"/>
            <p:cNvSpPr/>
            <p:nvPr/>
          </p:nvSpPr>
          <p:spPr>
            <a:xfrm>
              <a:off x="7581901" y="609600"/>
              <a:ext cx="537440" cy="76200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01537" y="762725"/>
              <a:ext cx="376886" cy="3903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4f</a:t>
              </a:r>
              <a:r>
                <a:rPr lang="en-US" b="1" baseline="30000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14</a:t>
              </a:r>
              <a:r>
                <a:rPr lang="en-US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28" name="Group 62"/>
          <p:cNvGrpSpPr/>
          <p:nvPr/>
        </p:nvGrpSpPr>
        <p:grpSpPr>
          <a:xfrm>
            <a:off x="4648385" y="3533138"/>
            <a:ext cx="822960" cy="822960"/>
            <a:chOff x="7581900" y="609600"/>
            <a:chExt cx="762000" cy="762000"/>
          </a:xfrm>
        </p:grpSpPr>
        <p:sp>
          <p:nvSpPr>
            <p:cNvPr id="29" name="Oval 28"/>
            <p:cNvSpPr/>
            <p:nvPr/>
          </p:nvSpPr>
          <p:spPr>
            <a:xfrm>
              <a:off x="7581900" y="609600"/>
              <a:ext cx="762000" cy="76200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04945" y="764615"/>
              <a:ext cx="638955" cy="3978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5f</a:t>
              </a:r>
              <a:r>
                <a:rPr lang="en-US" b="1" baseline="30000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14</a:t>
              </a:r>
              <a:r>
                <a:rPr lang="en-US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</a:p>
          </p:txBody>
        </p:sp>
      </p:grpSp>
      <p:sp>
        <p:nvSpPr>
          <p:cNvPr id="31" name="Oval 30"/>
          <p:cNvSpPr/>
          <p:nvPr/>
        </p:nvSpPr>
        <p:spPr>
          <a:xfrm>
            <a:off x="3565421" y="4406254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6d</a:t>
            </a:r>
            <a:r>
              <a:rPr lang="en-US" sz="1800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</a:p>
        </p:txBody>
      </p:sp>
      <p:grpSp>
        <p:nvGrpSpPr>
          <p:cNvPr id="32" name="Group 72"/>
          <p:cNvGrpSpPr/>
          <p:nvPr/>
        </p:nvGrpSpPr>
        <p:grpSpPr>
          <a:xfrm>
            <a:off x="2435899" y="5280666"/>
            <a:ext cx="822960" cy="822960"/>
            <a:chOff x="3889028" y="685800"/>
            <a:chExt cx="1467553" cy="762000"/>
          </a:xfrm>
        </p:grpSpPr>
        <p:sp>
          <p:nvSpPr>
            <p:cNvPr id="33" name="Oval 32"/>
            <p:cNvSpPr/>
            <p:nvPr/>
          </p:nvSpPr>
          <p:spPr>
            <a:xfrm>
              <a:off x="3889028" y="685800"/>
              <a:ext cx="1467553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133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7p</a:t>
              </a:r>
              <a:r>
                <a:rPr lang="en-US" sz="2133" b="1" baseline="30000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91002" y="838200"/>
              <a:ext cx="304799" cy="470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987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54168" y="860691"/>
            <a:ext cx="914400" cy="822960"/>
            <a:chOff x="2362200" y="631504"/>
            <a:chExt cx="959268" cy="1039076"/>
          </a:xfrm>
        </p:grpSpPr>
        <p:sp>
          <p:nvSpPr>
            <p:cNvPr id="36" name="Oval 35"/>
            <p:cNvSpPr/>
            <p:nvPr/>
          </p:nvSpPr>
          <p:spPr>
            <a:xfrm>
              <a:off x="2362200" y="685799"/>
              <a:ext cx="838200" cy="9847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83266" y="631504"/>
              <a:ext cx="838202" cy="984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2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4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54168" y="1732846"/>
            <a:ext cx="914400" cy="822960"/>
            <a:chOff x="2362199" y="685800"/>
            <a:chExt cx="1088027" cy="1134709"/>
          </a:xfrm>
        </p:grpSpPr>
        <p:sp>
          <p:nvSpPr>
            <p:cNvPr id="39" name="Oval 38"/>
            <p:cNvSpPr/>
            <p:nvPr/>
          </p:nvSpPr>
          <p:spPr>
            <a:xfrm>
              <a:off x="2362199" y="685800"/>
              <a:ext cx="1038296" cy="11347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29876" y="824341"/>
              <a:ext cx="1020350" cy="85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en-US" sz="3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200" baseline="30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332112" y="2605565"/>
            <a:ext cx="958512" cy="822960"/>
            <a:chOff x="2362200" y="685799"/>
            <a:chExt cx="1095542" cy="1293941"/>
          </a:xfrm>
        </p:grpSpPr>
        <p:sp>
          <p:nvSpPr>
            <p:cNvPr id="42" name="Oval 41"/>
            <p:cNvSpPr/>
            <p:nvPr/>
          </p:nvSpPr>
          <p:spPr>
            <a:xfrm>
              <a:off x="2362200" y="685799"/>
              <a:ext cx="940611" cy="12939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67142" y="894511"/>
              <a:ext cx="990600" cy="932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4</a:t>
              </a:r>
              <a:r>
                <a:rPr lang="en-US" sz="3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200" baseline="30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66377" y="3533138"/>
            <a:ext cx="889982" cy="822960"/>
            <a:chOff x="2362199" y="685799"/>
            <a:chExt cx="1017213" cy="1293941"/>
          </a:xfrm>
        </p:grpSpPr>
        <p:sp>
          <p:nvSpPr>
            <p:cNvPr id="45" name="Oval 44"/>
            <p:cNvSpPr/>
            <p:nvPr/>
          </p:nvSpPr>
          <p:spPr>
            <a:xfrm>
              <a:off x="2362199" y="685799"/>
              <a:ext cx="940610" cy="12939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38801" y="940329"/>
              <a:ext cx="940611" cy="91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r>
                <a:rPr 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</a:t>
              </a:r>
              <a:r>
                <a:rPr lang="en-US" sz="3200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99888" y="4406254"/>
            <a:ext cx="822960" cy="822960"/>
            <a:chOff x="2362200" y="685799"/>
            <a:chExt cx="893537" cy="968154"/>
          </a:xfrm>
        </p:grpSpPr>
        <p:sp>
          <p:nvSpPr>
            <p:cNvPr id="48" name="Oval 47"/>
            <p:cNvSpPr/>
            <p:nvPr/>
          </p:nvSpPr>
          <p:spPr>
            <a:xfrm>
              <a:off x="2362200" y="685799"/>
              <a:ext cx="893537" cy="96815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75827" y="810897"/>
              <a:ext cx="778410" cy="68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6</a:t>
              </a:r>
              <a:r>
                <a:rPr lang="en-US" sz="3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200" baseline="30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401315" y="32085"/>
            <a:ext cx="820107" cy="822960"/>
            <a:chOff x="2362200" y="594478"/>
            <a:chExt cx="994382" cy="1024089"/>
          </a:xfrm>
        </p:grpSpPr>
        <p:sp>
          <p:nvSpPr>
            <p:cNvPr id="51" name="Oval 50"/>
            <p:cNvSpPr/>
            <p:nvPr/>
          </p:nvSpPr>
          <p:spPr>
            <a:xfrm>
              <a:off x="2362200" y="685799"/>
              <a:ext cx="994382" cy="93276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15869" y="594478"/>
              <a:ext cx="807689" cy="89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en-US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2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4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70420" y="5221447"/>
            <a:ext cx="881896" cy="941399"/>
            <a:chOff x="2362200" y="594828"/>
            <a:chExt cx="976795" cy="1209796"/>
          </a:xfrm>
        </p:grpSpPr>
        <p:sp>
          <p:nvSpPr>
            <p:cNvPr id="54" name="Oval 53"/>
            <p:cNvSpPr/>
            <p:nvPr/>
          </p:nvSpPr>
          <p:spPr>
            <a:xfrm>
              <a:off x="2362200" y="685798"/>
              <a:ext cx="911517" cy="10575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531990" y="594828"/>
              <a:ext cx="807005" cy="1209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7</a:t>
              </a:r>
              <a:r>
                <a:rPr lang="en-US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en-US" sz="32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en-US" sz="4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H="1">
            <a:off x="1602098" y="3048930"/>
            <a:ext cx="4557034" cy="3622452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45834" y="760614"/>
            <a:ext cx="1762544" cy="142227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1602143" y="426211"/>
            <a:ext cx="1308588" cy="950715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658272" y="20086"/>
            <a:ext cx="811973" cy="56315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554868" y="1104207"/>
            <a:ext cx="2507792" cy="2045105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1652969" y="1616231"/>
            <a:ext cx="2932760" cy="2405680"/>
          </a:xfrm>
          <a:prstGeom prst="straightConnector1">
            <a:avLst/>
          </a:prstGeom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1566809" y="2206240"/>
            <a:ext cx="3487621" cy="26918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1645834" y="2590997"/>
            <a:ext cx="3954155" cy="32367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0595421" y="5889834"/>
            <a:ext cx="827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4s</a:t>
            </a:r>
            <a:r>
              <a:rPr lang="en-US" sz="3600" b="1" baseline="300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9774671" y="5860805"/>
            <a:ext cx="822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3p</a:t>
            </a:r>
            <a:r>
              <a:rPr lang="en-US" sz="3600" b="1" baseline="300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107390" y="5875320"/>
            <a:ext cx="758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3s</a:t>
            </a:r>
            <a:r>
              <a:rPr lang="en-US" sz="3600" b="1" baseline="300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289199" y="5817263"/>
            <a:ext cx="822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r>
              <a:rPr lang="en-US" sz="3600" b="1" baseline="300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497353" y="5831777"/>
            <a:ext cx="758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2s</a:t>
            </a:r>
            <a:r>
              <a:rPr lang="en-US" sz="3600" b="1" baseline="300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738813" y="5773720"/>
            <a:ext cx="758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1s</a:t>
            </a:r>
            <a:r>
              <a:rPr lang="en-US" sz="3600" b="1" baseline="3000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252345" y="5744691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77502" y="4297393"/>
            <a:ext cx="293862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Li(3</a:t>
            </a:r>
            <a:r>
              <a:rPr lang="bn-BD" sz="3600" b="1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r>
              <a:rPr lang="en-US" sz="3600" b="1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BD" sz="3600" b="1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 </a:t>
            </a:r>
            <a:r>
              <a:rPr lang="bn-BD" sz="36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1s</a:t>
            </a:r>
            <a:r>
              <a:rPr lang="bn-BD" sz="3600" b="1" baseline="300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36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2s</a:t>
            </a:r>
            <a:r>
              <a:rPr lang="bn-BD" sz="3600" b="1" baseline="300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3600" b="1" baseline="300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446786" y="5038358"/>
            <a:ext cx="527420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Na(11</a:t>
            </a: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r>
              <a:rPr lang="en-US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  <a:r>
              <a:rPr lang="en-US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1s</a:t>
            </a:r>
            <a:r>
              <a:rPr lang="en-US" sz="40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 </a:t>
            </a:r>
            <a:r>
              <a:rPr lang="en-US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2s</a:t>
            </a:r>
            <a:r>
              <a:rPr lang="en-US" sz="40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r>
              <a:rPr lang="en-US" sz="40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</a:t>
            </a:r>
            <a:r>
              <a:rPr lang="en-US" sz="40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3s</a:t>
            </a:r>
            <a:r>
              <a:rPr lang="bn-BD" sz="40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bn-BD" sz="4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3600" b="1" baseline="3000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250895" y="2720901"/>
            <a:ext cx="2088765" cy="2049895"/>
            <a:chOff x="742950" y="1905000"/>
            <a:chExt cx="3467100" cy="2895600"/>
          </a:xfrm>
        </p:grpSpPr>
        <p:grpSp>
          <p:nvGrpSpPr>
            <p:cNvPr id="74" name="Group 50"/>
            <p:cNvGrpSpPr/>
            <p:nvPr/>
          </p:nvGrpSpPr>
          <p:grpSpPr>
            <a:xfrm>
              <a:off x="742950" y="1905000"/>
              <a:ext cx="3467100" cy="2895600"/>
              <a:chOff x="685800" y="1905000"/>
              <a:chExt cx="3200400" cy="2895600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1524000" y="2628900"/>
                <a:ext cx="1524000" cy="144780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143000" y="2286000"/>
                <a:ext cx="2286000" cy="213360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/>
              </a:p>
            </p:txBody>
          </p:sp>
          <p:pic>
            <p:nvPicPr>
              <p:cNvPr id="78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905000" y="21336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79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66800" y="35814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0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00400" y="36576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1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76600" y="28956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2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590800" y="22098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3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438400" y="41910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4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895600" y="32766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5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71600" y="32766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6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80710" y="2895600"/>
                <a:ext cx="305611" cy="304799"/>
              </a:xfrm>
              <a:prstGeom prst="rect">
                <a:avLst/>
              </a:prstGeom>
            </p:spPr>
          </p:pic>
          <p:sp>
            <p:nvSpPr>
              <p:cNvPr id="87" name="Oval 86"/>
              <p:cNvSpPr/>
              <p:nvPr/>
            </p:nvSpPr>
            <p:spPr>
              <a:xfrm>
                <a:off x="685800" y="1905000"/>
                <a:ext cx="3200400" cy="2895600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/>
              </a:p>
            </p:txBody>
          </p:sp>
          <p:pic>
            <p:nvPicPr>
              <p:cNvPr id="88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76600" y="2133600"/>
                <a:ext cx="305611" cy="304800"/>
              </a:xfrm>
              <a:prstGeom prst="rect">
                <a:avLst/>
              </a:prstGeom>
            </p:spPr>
          </p:pic>
          <p:pic>
            <p:nvPicPr>
              <p:cNvPr id="89" name="Content Placeholder 13" descr="Picture1UYTU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905000" y="4264401"/>
                <a:ext cx="305611" cy="304799"/>
              </a:xfrm>
              <a:prstGeom prst="rect">
                <a:avLst/>
              </a:prstGeom>
            </p:spPr>
          </p:pic>
        </p:grpSp>
        <p:pic>
          <p:nvPicPr>
            <p:cNvPr id="75" name="Content Placeholder 4" descr="Picture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9300" y="2971800"/>
              <a:ext cx="914400" cy="762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90" name="Group 89"/>
          <p:cNvGrpSpPr/>
          <p:nvPr/>
        </p:nvGrpSpPr>
        <p:grpSpPr>
          <a:xfrm>
            <a:off x="9126995" y="30289"/>
            <a:ext cx="2530851" cy="2315651"/>
            <a:chOff x="1524000" y="3425518"/>
            <a:chExt cx="3932183" cy="3830817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4"/>
            <a:srcRect r="-1887"/>
            <a:stretch/>
          </p:blipFill>
          <p:spPr>
            <a:xfrm>
              <a:off x="1524000" y="3425518"/>
              <a:ext cx="3932183" cy="3830817"/>
            </a:xfrm>
            <a:prstGeom prst="ellipse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5" cstate="print"/>
            <a:srcRect l="10237" t="10263" r="10471" b="10160"/>
            <a:stretch/>
          </p:blipFill>
          <p:spPr>
            <a:xfrm>
              <a:off x="1925834" y="3823405"/>
              <a:ext cx="3128515" cy="3035043"/>
            </a:xfrm>
            <a:prstGeom prst="ellipse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6" cstate="print"/>
            <a:srcRect l="18290" t="19195" r="18724" b="18585"/>
            <a:stretch/>
          </p:blipFill>
          <p:spPr>
            <a:xfrm>
              <a:off x="2218435" y="4121784"/>
              <a:ext cx="2543313" cy="2438286"/>
            </a:xfrm>
            <a:prstGeom prst="ellipse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 cstate="print"/>
            <a:srcRect l="24566" t="26597" r="25440" b="25823"/>
            <a:stretch/>
          </p:blipFill>
          <p:spPr>
            <a:xfrm>
              <a:off x="2537757" y="4402753"/>
              <a:ext cx="1904670" cy="1876346"/>
            </a:xfrm>
            <a:prstGeom prst="ellipse">
              <a:avLst/>
            </a:prstGeom>
          </p:spPr>
        </p:pic>
      </p:grpSp>
      <p:sp>
        <p:nvSpPr>
          <p:cNvPr id="95" name="Oval 94"/>
          <p:cNvSpPr/>
          <p:nvPr/>
        </p:nvSpPr>
        <p:spPr>
          <a:xfrm>
            <a:off x="6528188" y="684849"/>
            <a:ext cx="1950720" cy="195072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96" name="Oval 95"/>
          <p:cNvSpPr/>
          <p:nvPr/>
        </p:nvSpPr>
        <p:spPr>
          <a:xfrm>
            <a:off x="6365628" y="1416369"/>
            <a:ext cx="325120" cy="32512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413" dirty="0"/>
              <a:t>-</a:t>
            </a:r>
            <a:endParaRPr lang="en-US" sz="3413" dirty="0"/>
          </a:p>
        </p:txBody>
      </p:sp>
      <p:sp>
        <p:nvSpPr>
          <p:cNvPr id="97" name="Oval 96"/>
          <p:cNvSpPr/>
          <p:nvPr/>
        </p:nvSpPr>
        <p:spPr>
          <a:xfrm>
            <a:off x="8316348" y="1416369"/>
            <a:ext cx="325120" cy="32512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413" dirty="0"/>
              <a:t>-</a:t>
            </a:r>
            <a:endParaRPr lang="en-US" sz="3413" dirty="0"/>
          </a:p>
        </p:txBody>
      </p:sp>
      <p:sp>
        <p:nvSpPr>
          <p:cNvPr id="98" name="Oval 97"/>
          <p:cNvSpPr/>
          <p:nvPr/>
        </p:nvSpPr>
        <p:spPr>
          <a:xfrm>
            <a:off x="7178428" y="1335089"/>
            <a:ext cx="731520" cy="7315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99" name="TextBox 98"/>
          <p:cNvSpPr txBox="1"/>
          <p:nvPr/>
        </p:nvSpPr>
        <p:spPr>
          <a:xfrm>
            <a:off x="7340988" y="1383345"/>
            <a:ext cx="568960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92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endParaRPr lang="bn-BD" sz="192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192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2n</a:t>
            </a:r>
            <a:endParaRPr lang="en-US" sz="192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040508" y="197169"/>
            <a:ext cx="2923927" cy="28448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101" name="Oval 100"/>
          <p:cNvSpPr/>
          <p:nvPr/>
        </p:nvSpPr>
        <p:spPr>
          <a:xfrm>
            <a:off x="7340988" y="65089"/>
            <a:ext cx="325120" cy="32512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413" dirty="0"/>
              <a:t>-</a:t>
            </a:r>
            <a:endParaRPr lang="en-US" sz="3413" dirty="0"/>
          </a:p>
        </p:txBody>
      </p:sp>
    </p:spTree>
    <p:extLst>
      <p:ext uri="{BB962C8B-B14F-4D97-AF65-F5344CB8AC3E}">
        <p14:creationId xmlns:p14="http://schemas.microsoft.com/office/powerpoint/2010/main" xmlns="" val="47990716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2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2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2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2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2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2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214 0.18099 C 0.12487 0.28907 0.07492 0.37978 0.00708 0.38629 C -0.05902 0.38911 -0.11779 0.30578 -0.12246 0.19879 C -0.1262 0.0905 -0.07398 -0.00021 -0.00681 -0.00499 C 0.0613 -0.00955 0.11739 0.0727 0.1214 0.18099 Z " pathEditMode="relative" rAng="5220000" ptsTypes="AAAAA">
                                      <p:cBhvr>
                                        <p:cTn id="240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3" y="955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8186 -0.12782 C 0.12713 -0.12782 0.16412 -0.06879 0.16412 0.00564 C 0.16412 0.07791 0.12713 0.13889 0.08186 0.13889 C 0.03632 0.13889 4.70085E-6 0.07791 4.70085E-6 0.00564 C 4.70085E-6 -0.06879 0.03632 -0.12782 0.08186 -0.12782 Z " pathEditMode="relative" rAng="0" ptsTypes="AAAAA">
                                      <p:cBhvr>
                                        <p:cTn id="242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325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243 0.13759 C -0.05769 0.15018 -0.01335 0.10308 -0.00307 0.03038 C 0.00508 -0.04123 -0.02297 -0.11133 -0.0677 -0.12348 C -0.11258 -0.13607 -0.15678 -0.08615 -0.16613 -0.01541 C -0.17548 0.05729 -0.14663 0.12544 -0.10243 0.13759 Z " pathEditMode="relative" rAng="11460000" ptsTypes="AAAAA">
                                      <p:cBhvr>
                                        <p:cTn id="244" dur="5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" y="-13021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 animBg="1"/>
      <p:bldP spid="24" grpId="0" animBg="1"/>
      <p:bldP spid="31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95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9" grpId="0"/>
      <p:bldP spid="100" grpId="0" animBg="1"/>
      <p:bldP spid="101" grpId="0" animBg="1"/>
      <p:bldP spid="10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94971" y="1077684"/>
            <a:ext cx="9133986" cy="3564829"/>
            <a:chOff x="1436914" y="714828"/>
            <a:chExt cx="9133986" cy="35648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13172" y="714828"/>
              <a:ext cx="3157728" cy="32628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436914" y="740227"/>
              <a:ext cx="6081486" cy="3539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মোঃ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আবুবকর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সিদ্দিক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(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সহকারী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শিক্ষক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)</a:t>
              </a:r>
            </a:p>
            <a:p>
              <a:r>
                <a:rPr lang="en-US" sz="3200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কাগাশুরা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মাধ্যমিক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বিদ্যালয়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</a:p>
            <a:p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বরিশাল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সদর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,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বরিশাল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।</a:t>
              </a:r>
            </a:p>
            <a:p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মোবাইলঃ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- ০১৭২৪১৭১৩৩৯</a:t>
              </a:r>
            </a:p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 –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absbarisal1978@gmail.com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53197213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3542" y="203201"/>
            <a:ext cx="719908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(19) =   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2S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3S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4S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bn-BD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7113801">
            <a:off x="-595084" y="2046515"/>
            <a:ext cx="4020457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en-US" dirty="0" smtClean="0"/>
              <a:t>                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আলোচনা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496457" y="986971"/>
            <a:ext cx="701040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bn-B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(19) =   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bn-BD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2S</a:t>
            </a:r>
            <a:r>
              <a:rPr lang="bn-BD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</a:t>
            </a:r>
            <a:r>
              <a:rPr lang="bn-BD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3S</a:t>
            </a:r>
            <a:r>
              <a:rPr lang="bn-BD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  <a:r>
              <a:rPr lang="bn-BD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n-BD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bn-BD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943" y="2162628"/>
            <a:ext cx="744582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## </a:t>
            </a:r>
            <a:r>
              <a:rPr lang="bn-BD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১৯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ইলেকট্রণটি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গিয়ে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১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496456" y="2830286"/>
            <a:ext cx="8969829" cy="33547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dirty="0" smtClean="0"/>
              <a:t>## 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যে সকল উপস্তরের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n+l</a:t>
            </a:r>
            <a:r>
              <a:rPr lang="bn-BD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এর মান কম সে সকল উপস্তরে ইলেকট্রণ আগে প্রবেশ করে । এখানে , 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n</a:t>
            </a:r>
            <a:r>
              <a:rPr lang="bn-BD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হল প্রধান কোয়ান্টাম সংখ্যা এবং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l</a:t>
            </a:r>
            <a:r>
              <a:rPr lang="bn-BD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হল সহকারী </a:t>
            </a:r>
            <a:r>
              <a:rPr lang="bn-BD" sz="2800" dirty="0">
                <a:latin typeface="Times New Roman" panose="02020603050405020304" pitchFamily="18" charset="0"/>
                <a:cs typeface="NikoshBAN" panose="02000000000000000000" pitchFamily="2" charset="0"/>
              </a:rPr>
              <a:t>কোয়ান্টাম </a:t>
            </a:r>
            <a:r>
              <a:rPr lang="bn-BD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সংখ্যা । </a:t>
            </a:r>
            <a:r>
              <a:rPr lang="bn-BD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n-BD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bn-BD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n+l</a:t>
            </a:r>
            <a:r>
              <a:rPr lang="bn-BD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এর মান = 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3+2 = 5 ( n=3, d= 2 )</a:t>
            </a:r>
          </a:p>
          <a:p>
            <a:r>
              <a:rPr lang="en-US" sz="2800" dirty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n+l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মান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= 3+০ =3 ( n=3 ,l = 0 )</a:t>
            </a:r>
          </a:p>
          <a:p>
            <a:r>
              <a:rPr lang="en-US" sz="2800" dirty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BD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</a:t>
            </a:r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NikoshBAN" panose="02000000000000000000" pitchFamily="2" charset="0"/>
              </a:rPr>
              <a:t>মান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&gt;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মান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 </a:t>
            </a:r>
            <a:r>
              <a:rPr lang="bn-BD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i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,e;  5 &gt;3 । </a:t>
            </a:r>
          </a:p>
          <a:p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NikoshBAN" panose="02000000000000000000" pitchFamily="2" charset="0"/>
              </a:rPr>
              <a:t>n+l</a:t>
            </a:r>
            <a:r>
              <a:rPr lang="en-US" sz="2800" dirty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মান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,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bn-BD" sz="3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 </a:t>
            </a:r>
            <a:r>
              <a:rPr lang="en-US" sz="2800" dirty="0" err="1">
                <a:latin typeface="Times New Roman" panose="02020603050405020304" pitchFamily="18" charset="0"/>
                <a:cs typeface="NikoshBAN" panose="02000000000000000000" pitchFamily="2" charset="0"/>
              </a:rPr>
              <a:t>n+l</a:t>
            </a:r>
            <a:r>
              <a:rPr lang="bn-BD" sz="2800" dirty="0">
                <a:latin typeface="Times New Roman" panose="02020603050405020304" pitchFamily="18" charset="0"/>
                <a:cs typeface="NikoshBAN" panose="02000000000000000000" pitchFamily="2" charset="0"/>
              </a:rPr>
              <a:t> এর মান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চেয়ে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কম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,</a:t>
            </a:r>
            <a:r>
              <a:rPr lang="en-US" sz="28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তাই</a:t>
            </a:r>
            <a:r>
              <a:rPr lang="en-US" sz="28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১৯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তম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ইলেকট্রণটি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n-BD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গিয়ে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97142" y="188685"/>
            <a:ext cx="2293257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আফবাউনীতি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622972" y="1045028"/>
            <a:ext cx="2452914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পাশাপাশি উপ-স্তর গুলো সাজীয়ে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8852922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1" animBg="1"/>
      <p:bldP spid="5" grpId="0" animBg="1"/>
      <p:bldP spid="5" grpId="1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760" y="1545252"/>
            <a:ext cx="9074003" cy="6175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bn-BD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যেমন- </a:t>
            </a:r>
            <a:r>
              <a:rPr lang="bn-BD" sz="3413" b="1" dirty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d অরবিটাল </a:t>
            </a:r>
            <a:r>
              <a:rPr lang="en-US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d</a:t>
            </a:r>
            <a:r>
              <a:rPr lang="bn-BD" sz="3413" b="1" baseline="30000" dirty="0" smtClean="0">
                <a:ln/>
                <a:solidFill>
                  <a:srgbClr val="0070C0"/>
                </a:solidFill>
                <a:latin typeface="NikoshBAN" pitchFamily="2" charset="0"/>
              </a:rPr>
              <a:t>4</a:t>
            </a:r>
            <a:r>
              <a:rPr lang="en-US" sz="3413" b="1" baseline="30000" dirty="0" smtClean="0">
                <a:ln/>
                <a:solidFill>
                  <a:srgbClr val="0070C0"/>
                </a:solidFill>
                <a:latin typeface="NikoshBAN" pitchFamily="2" charset="0"/>
              </a:rPr>
              <a:t> </a:t>
            </a:r>
            <a:r>
              <a:rPr lang="bn-BD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d</a:t>
            </a:r>
            <a:r>
              <a:rPr lang="bn-BD" sz="3413" b="1" baseline="30000" dirty="0">
                <a:ln/>
                <a:solidFill>
                  <a:srgbClr val="0070C0"/>
                </a:solidFill>
                <a:latin typeface="NikoshBAN" pitchFamily="2" charset="0"/>
              </a:rPr>
              <a:t>9</a:t>
            </a:r>
            <a:r>
              <a:rPr lang="bn-BD" sz="3413" b="1" dirty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পরবর্তী </a:t>
            </a:r>
            <a:r>
              <a:rPr lang="bn-BD" sz="3413" b="1" dirty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s অরবিটালের </a:t>
            </a:r>
            <a:r>
              <a:rPr lang="bn-BD" sz="3413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endParaRPr lang="bn-BD" sz="3413" b="1" dirty="0">
              <a:ln/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3252" y="2678291"/>
            <a:ext cx="959589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BD" sz="3200" b="1" dirty="0">
                <a:ln/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আফবাউ নীতি অনুসারে,  </a:t>
            </a:r>
            <a:r>
              <a:rPr lang="bn-BD" sz="3200" b="1" dirty="0">
                <a:ln/>
                <a:solidFill>
                  <a:schemeClr val="accent4"/>
                </a:solidFill>
              </a:rPr>
              <a:t>Cr(24</a:t>
            </a:r>
            <a:r>
              <a:rPr lang="bn-BD" sz="3200" b="1" dirty="0" smtClean="0">
                <a:ln/>
                <a:solidFill>
                  <a:schemeClr val="accent4"/>
                </a:solidFill>
              </a:rPr>
              <a:t>)</a:t>
            </a:r>
            <a:r>
              <a:rPr lang="en-US" sz="32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bn-BD" sz="3200" b="1" dirty="0" smtClean="0">
                <a:ln/>
                <a:solidFill>
                  <a:schemeClr val="accent4"/>
                </a:solidFill>
              </a:rPr>
              <a:t>=</a:t>
            </a:r>
            <a:r>
              <a:rPr lang="en-US" sz="36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3600" b="1" dirty="0">
                <a:ln/>
                <a:solidFill>
                  <a:schemeClr val="accent4"/>
                </a:solidFill>
              </a:rPr>
              <a:t>1s</a:t>
            </a:r>
            <a:r>
              <a:rPr lang="en-US" sz="3600" b="1" baseline="30000" dirty="0">
                <a:ln/>
                <a:solidFill>
                  <a:schemeClr val="accent4"/>
                </a:solidFill>
              </a:rPr>
              <a:t>2 </a:t>
            </a:r>
            <a:r>
              <a:rPr lang="en-US" sz="3600" b="1" baseline="30000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3600" b="1" dirty="0" smtClean="0">
                <a:ln/>
                <a:solidFill>
                  <a:schemeClr val="accent4"/>
                </a:solidFill>
              </a:rPr>
              <a:t>2s</a:t>
            </a:r>
            <a:r>
              <a:rPr lang="en-US" sz="3600" b="1" baseline="30000" dirty="0" smtClean="0">
                <a:ln/>
                <a:solidFill>
                  <a:schemeClr val="accent4"/>
                </a:solidFill>
              </a:rPr>
              <a:t>2</a:t>
            </a:r>
            <a:r>
              <a:rPr lang="en-US" sz="36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3600" b="1" dirty="0">
                <a:ln/>
                <a:solidFill>
                  <a:schemeClr val="accent4"/>
                </a:solidFill>
              </a:rPr>
              <a:t>2p</a:t>
            </a:r>
            <a:r>
              <a:rPr lang="en-US" sz="3600" b="1" baseline="30000" dirty="0">
                <a:ln/>
                <a:solidFill>
                  <a:schemeClr val="accent4"/>
                </a:solidFill>
              </a:rPr>
              <a:t>6 </a:t>
            </a:r>
            <a:r>
              <a:rPr lang="en-US" sz="3600" b="1" baseline="30000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32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3200" b="1" dirty="0">
                <a:ln/>
                <a:solidFill>
                  <a:schemeClr val="accent4"/>
                </a:solidFill>
              </a:rPr>
              <a:t>3s</a:t>
            </a:r>
            <a:r>
              <a:rPr lang="en-US" sz="3200" b="1" baseline="30000" dirty="0">
                <a:ln/>
                <a:solidFill>
                  <a:schemeClr val="accent4"/>
                </a:solidFill>
              </a:rPr>
              <a:t>2 </a:t>
            </a:r>
            <a:r>
              <a:rPr lang="en-US" sz="3200" b="1" dirty="0">
                <a:ln/>
                <a:solidFill>
                  <a:schemeClr val="accent4"/>
                </a:solidFill>
              </a:rPr>
              <a:t>3p</a:t>
            </a:r>
            <a:r>
              <a:rPr lang="en-US" sz="3200" b="1" baseline="30000" dirty="0">
                <a:ln/>
                <a:solidFill>
                  <a:schemeClr val="accent4"/>
                </a:solidFill>
              </a:rPr>
              <a:t>6</a:t>
            </a:r>
            <a:r>
              <a:rPr lang="en-US" sz="3200" b="1" dirty="0">
                <a:ln/>
                <a:solidFill>
                  <a:schemeClr val="accent4"/>
                </a:solidFill>
              </a:rPr>
              <a:t> </a:t>
            </a:r>
            <a:r>
              <a:rPr lang="en-US" sz="3200" b="1" dirty="0" smtClean="0">
                <a:ln/>
                <a:solidFill>
                  <a:schemeClr val="accent4"/>
                </a:solidFill>
              </a:rPr>
              <a:t>4s</a:t>
            </a:r>
            <a:r>
              <a:rPr lang="en-US" sz="3200" b="1" baseline="30000" dirty="0" smtClean="0">
                <a:ln/>
                <a:solidFill>
                  <a:schemeClr val="accent4"/>
                </a:solidFill>
              </a:rPr>
              <a:t>2</a:t>
            </a:r>
            <a:r>
              <a:rPr lang="en-US" sz="3200" b="1" dirty="0">
                <a:ln/>
                <a:solidFill>
                  <a:schemeClr val="accent4"/>
                </a:solidFill>
              </a:rPr>
              <a:t> 3d</a:t>
            </a:r>
            <a:r>
              <a:rPr lang="bn-BD" sz="3200" b="1" baseline="30000" dirty="0">
                <a:ln/>
                <a:solidFill>
                  <a:schemeClr val="accent4"/>
                </a:solidFill>
              </a:rPr>
              <a:t>4</a:t>
            </a:r>
            <a:r>
              <a:rPr lang="en-US" sz="3200" b="1" baseline="30000" dirty="0" smtClean="0">
                <a:ln/>
                <a:solidFill>
                  <a:schemeClr val="accent4"/>
                </a:solidFill>
              </a:rPr>
              <a:t> </a:t>
            </a:r>
            <a:endParaRPr lang="en-US" sz="3200" b="1" baseline="30000" dirty="0">
              <a:ln/>
              <a:solidFill>
                <a:schemeClr val="accent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3099" y="4648376"/>
            <a:ext cx="66287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Cr(24)</a:t>
            </a:r>
            <a:r>
              <a:rPr lang="en-US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  <a:r>
              <a:rPr lang="en-US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1s</a:t>
            </a:r>
            <a:r>
              <a:rPr lang="en-US" sz="36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  </a:t>
            </a:r>
            <a:r>
              <a:rPr lang="en-US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2s</a:t>
            </a:r>
            <a:r>
              <a:rPr lang="en-US" sz="36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2p</a:t>
            </a:r>
            <a:r>
              <a:rPr lang="en-US" sz="36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</a:t>
            </a:r>
            <a:r>
              <a:rPr lang="en-US" sz="36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3s</a:t>
            </a:r>
            <a:r>
              <a:rPr lang="en-US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3p</a:t>
            </a:r>
            <a:r>
              <a:rPr lang="en-US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3d</a:t>
            </a:r>
            <a:r>
              <a:rPr lang="bn-BD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4s</a:t>
            </a:r>
            <a:r>
              <a:rPr lang="bn-BD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en-US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5" y="0"/>
            <a:ext cx="528221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267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 বিন্যাসের ব্যাতিক্রমঃ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7602" y="874658"/>
            <a:ext cx="10919598" cy="6175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BD" sz="3413" b="1" dirty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সমশক্তিসম্পন্ন </a:t>
            </a:r>
            <a:r>
              <a:rPr lang="bn-BD" sz="3200" b="1" dirty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অরবিটালসমূহ</a:t>
            </a:r>
            <a:r>
              <a:rPr lang="bn-BD" sz="3413" b="1" dirty="0">
                <a:ln/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অর্ধপূর্ণ বা পুর্ণ অবস্থায় অধিকতর সুস্থিতি অর্জন করে।</a:t>
            </a:r>
            <a:endParaRPr lang="en-US" b="1" dirty="0">
              <a:ln/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8422" y="2071514"/>
            <a:ext cx="8408678" cy="6175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just"/>
            <a:r>
              <a:rPr lang="bn-BD" sz="3413" b="1" dirty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ইলেকট্রন d অরবিটালে এসে d অরবিটাল অর্ধপূর্ণ বা পুর্ণ হয়।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9632" y="3976866"/>
            <a:ext cx="49952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3600" b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কিন্তু সঠিক ইলেকট্রন বিন্যাস হবে, </a:t>
            </a:r>
            <a:endParaRPr lang="en-US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6458" y="5167084"/>
            <a:ext cx="7053942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dirty="0" smtClean="0"/>
              <a:t>  </a:t>
            </a:r>
          </a:p>
          <a:p>
            <a:r>
              <a:rPr lang="bn-BD" dirty="0" smtClean="0"/>
              <a:t># </a:t>
            </a:r>
            <a:r>
              <a:rPr lang="en-US" sz="3200" b="1" dirty="0" smtClean="0">
                <a:ln/>
                <a:solidFill>
                  <a:srgbClr val="002060"/>
                </a:solidFill>
              </a:rPr>
              <a:t>3d</a:t>
            </a:r>
            <a:r>
              <a:rPr lang="bn-BD" sz="3200" b="1" baseline="30000" dirty="0">
                <a:ln/>
                <a:solidFill>
                  <a:srgbClr val="002060"/>
                </a:solidFill>
              </a:rPr>
              <a:t>4</a:t>
            </a:r>
            <a:r>
              <a:rPr lang="en-US" sz="3200" b="1" dirty="0">
                <a:ln/>
                <a:solidFill>
                  <a:srgbClr val="002060"/>
                </a:solidFill>
              </a:rPr>
              <a:t>  </a:t>
            </a:r>
            <a:r>
              <a:rPr lang="en-US" sz="3200" b="1" dirty="0" smtClean="0">
                <a:ln/>
                <a:solidFill>
                  <a:srgbClr val="002060"/>
                </a:solidFill>
              </a:rPr>
              <a:t>4s</a:t>
            </a:r>
            <a:r>
              <a:rPr lang="en-US" sz="3200" b="1" baseline="30000" dirty="0" smtClean="0">
                <a:ln/>
                <a:solidFill>
                  <a:srgbClr val="002060"/>
                </a:solidFill>
              </a:rPr>
              <a:t>2</a:t>
            </a:r>
            <a:r>
              <a:rPr lang="bn-BD" sz="3200" b="1" baseline="30000" dirty="0" smtClean="0">
                <a:ln/>
                <a:solidFill>
                  <a:srgbClr val="002060"/>
                </a:solidFill>
              </a:rPr>
              <a:t> </a:t>
            </a:r>
            <a:r>
              <a:rPr lang="bn-BD" sz="3200" b="1" dirty="0" smtClean="0">
                <a:ln/>
                <a:solidFill>
                  <a:srgbClr val="002060"/>
                </a:solidFill>
              </a:rPr>
              <a:t> </a:t>
            </a:r>
            <a:r>
              <a:rPr lang="bn-BD" sz="3200" b="1" dirty="0" smtClean="0">
                <a:ln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বিন্যাস না হয়ে </a:t>
            </a:r>
            <a:r>
              <a:rPr lang="bn-BD" sz="3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3d</a:t>
            </a:r>
            <a:r>
              <a:rPr lang="bn-BD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4s</a:t>
            </a:r>
            <a:r>
              <a:rPr lang="bn-BD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en-US" sz="3200" b="1" baseline="300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 কেন? </a:t>
            </a:r>
            <a:endParaRPr lang="en-US" b="1" baseline="3000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bn-BD" b="1" baseline="30000" dirty="0" smtClean="0">
                <a:ln/>
                <a:solidFill>
                  <a:schemeClr val="accent4"/>
                </a:solidFill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371786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3309257" y="258474"/>
            <a:ext cx="3672649" cy="990600"/>
          </a:xfrm>
          <a:prstGeom prst="bevel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দলগত</a:t>
            </a:r>
            <a:r>
              <a:rPr lang="bn-I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 কাজ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0903" y="385316"/>
            <a:ext cx="2804939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bn-I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10</a:t>
            </a:r>
            <a:r>
              <a:rPr lang="bn-I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মিনিট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1270" y="3650325"/>
            <a:ext cx="7604459" cy="828317"/>
          </a:xfrm>
          <a:prstGeom prst="rect">
            <a:avLst/>
          </a:prstGeom>
          <a:solidFill>
            <a:srgbClr val="00B0F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987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1. উদ্দীপকের </a:t>
            </a:r>
            <a:r>
              <a:rPr lang="bn-BD" sz="2987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</a:rPr>
              <a:t>X </a:t>
            </a:r>
            <a:r>
              <a:rPr lang="bn-BD" sz="2987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 </a:t>
            </a:r>
            <a:r>
              <a:rPr lang="bn-BD" sz="2987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</a:rPr>
              <a:t>Y </a:t>
            </a:r>
            <a:r>
              <a:rPr lang="bn-BD" sz="2987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পরমাণু ইলেকট্রন বিন্যাস ব্যাখ্যা কর।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2343" y="4914442"/>
            <a:ext cx="9982200" cy="11908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BD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2.উদ্দীপকের </a:t>
            </a:r>
            <a:r>
              <a:rPr lang="bn-BD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Y  ও Z </a:t>
            </a:r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মৌলের </a:t>
            </a:r>
            <a:r>
              <a:rPr lang="bn-BD" sz="3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 বিন্যাস স্বাভাবিক নিয়মের ব্যাতিক্রম-ব্যাখ্যা কর। 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7994876"/>
              </p:ext>
            </p:extLst>
          </p:nvPr>
        </p:nvGraphicFramePr>
        <p:xfrm>
          <a:off x="4161972" y="2112061"/>
          <a:ext cx="3878943" cy="1153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9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2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29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53653">
                <a:tc>
                  <a:txBody>
                    <a:bodyPr/>
                    <a:lstStyle/>
                    <a:p>
                      <a:pPr algn="ctr"/>
                      <a:r>
                        <a:rPr lang="en-US" sz="3800" baseline="-25000" dirty="0" smtClean="0">
                          <a:solidFill>
                            <a:srgbClr val="002060"/>
                          </a:solidFill>
                        </a:rPr>
                        <a:t>12</a:t>
                      </a:r>
                      <a:r>
                        <a:rPr lang="en-US" sz="3800" dirty="0" smtClean="0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US" sz="3800" dirty="0">
                        <a:solidFill>
                          <a:srgbClr val="002060"/>
                        </a:solidFill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-25000" dirty="0" smtClean="0">
                          <a:solidFill>
                            <a:srgbClr val="FFFF00"/>
                          </a:solidFill>
                        </a:rPr>
                        <a:t>26</a:t>
                      </a:r>
                      <a:r>
                        <a:rPr lang="en-US" sz="4300" dirty="0" smtClean="0">
                          <a:solidFill>
                            <a:srgbClr val="FFFF00"/>
                          </a:solidFill>
                        </a:rPr>
                        <a:t>Y</a:t>
                      </a:r>
                      <a:endParaRPr lang="en-US" sz="4300" dirty="0">
                        <a:solidFill>
                          <a:srgbClr val="FFFF00"/>
                        </a:solidFill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4300" baseline="-25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bn-BD" sz="4300" baseline="30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43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74515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400" y="827315"/>
            <a:ext cx="478971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dirty="0" smtClean="0"/>
              <a:t>                      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 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843314" y="2322285"/>
            <a:ext cx="10087429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সোডিয়ামের শেষ কক্ষপথে কতটি ইলেকট্রণ আছে ?</a:t>
            </a: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২য় শক্তিস্তরে কতটি উপস্তর বিদ্যমান ? </a:t>
            </a: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পটাসিয়ামের ১৯ তম ই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লে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কট্রণটি 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3d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না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গিয়ে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 4s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যায়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কেন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? </a:t>
            </a:r>
          </a:p>
          <a:p>
            <a:r>
              <a:rPr lang="en-US" sz="4000" dirty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৪। 4s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এর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(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n+l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)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এর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মান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নির্ণয়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কর</a:t>
            </a:r>
            <a:r>
              <a:rPr lang="en-US" sz="40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।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59934797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31886" y="1259357"/>
            <a:ext cx="5965371" cy="97536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12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12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512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</a:t>
            </a:r>
            <a:r>
              <a:rPr lang="bn-BD" sz="512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 </a:t>
            </a:r>
            <a:endParaRPr lang="en-US" sz="512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12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2229" y="3294743"/>
            <a:ext cx="7024914" cy="1446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## ১১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৩৬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পর্যন্ত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মৌলসমূহের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ইলেকট্রণ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বিন্যাস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আসবে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49748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0972" y="1175657"/>
            <a:ext cx="7155543" cy="101566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06172" y="2307771"/>
            <a:ext cx="8635999" cy="3846286"/>
            <a:chOff x="2191658" y="2322286"/>
            <a:chExt cx="8635999" cy="3846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1658" y="2380343"/>
              <a:ext cx="4049486" cy="358502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44343" y="2322286"/>
              <a:ext cx="4383314" cy="3846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400336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544" y="1723570"/>
            <a:ext cx="3780971" cy="3690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7542" y="1907793"/>
            <a:ext cx="42381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54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 : </a:t>
            </a:r>
            <a:r>
              <a:rPr lang="bn-BD" sz="54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9ম</a:t>
            </a:r>
          </a:p>
          <a:p>
            <a:pPr algn="ctr"/>
            <a:r>
              <a:rPr lang="bn-BD" sz="54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 : </a:t>
            </a:r>
            <a:r>
              <a:rPr lang="bn-BD" sz="54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রসায়ন  </a:t>
            </a:r>
          </a:p>
          <a:p>
            <a:pPr algn="ctr"/>
            <a:r>
              <a:rPr lang="bn-BD" sz="54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 : তৃতীয়</a:t>
            </a:r>
          </a:p>
          <a:p>
            <a:pPr algn="ctr"/>
            <a:r>
              <a:rPr lang="bn-BD" sz="54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ইউনিট : ৭</a:t>
            </a:r>
            <a:r>
              <a:rPr lang="bn-BD" sz="54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NikoshBAN" pitchFamily="2" charset="0"/>
              </a:rPr>
              <a:t>.</a:t>
            </a:r>
            <a:r>
              <a:rPr lang="bn-BD" sz="54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NikoshBAN" pitchFamily="2" charset="0"/>
              </a:rPr>
              <a:t>২</a:t>
            </a:r>
            <a:endParaRPr lang="en-US" sz="5400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915886" y="563153"/>
            <a:ext cx="7300685" cy="1105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Bottom">
              <a:avLst>
                <a:gd name="adj" fmla="val 70997"/>
              </a:avLst>
            </a:prstTxWarp>
          </a:bodyPr>
          <a:lstStyle/>
          <a:p>
            <a:pPr algn="ctr"/>
            <a:r>
              <a:rPr lang="bn-IN" sz="3413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Kalpurush" pitchFamily="2" charset="0"/>
                <a:cs typeface="Kalpurush" pitchFamily="2" charset="0"/>
              </a:rPr>
              <a:t>পাঠপরিচিতি</a:t>
            </a:r>
            <a:endParaRPr lang="en-US" sz="3413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Kalpurush" pitchFamily="2" charset="0"/>
              <a:cs typeface="Kalpuru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35837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index.jpg"/>
          <p:cNvPicPr>
            <a:picLocks noChangeAspect="1" noChangeArrowheads="1"/>
          </p:cNvPicPr>
          <p:nvPr/>
        </p:nvPicPr>
        <p:blipFill rotWithShape="1">
          <a:blip r:embed="rId2"/>
          <a:srcRect l="4067" t="1" r="4959" b="-124"/>
          <a:stretch/>
        </p:blipFill>
        <p:spPr bwMode="auto">
          <a:xfrm>
            <a:off x="2014210" y="3333347"/>
            <a:ext cx="3714553" cy="3431332"/>
          </a:xfrm>
          <a:prstGeom prst="ellipse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2524125" y="310147"/>
            <a:ext cx="2105353" cy="20716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Oval 11"/>
          <p:cNvSpPr/>
          <p:nvPr/>
        </p:nvSpPr>
        <p:spPr>
          <a:xfrm>
            <a:off x="2456292" y="864021"/>
            <a:ext cx="267934" cy="285959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2811285" y="1577214"/>
            <a:ext cx="1531033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হাইড্রোজেন </a:t>
            </a:r>
            <a:endParaRPr lang="en-US" sz="3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34956" y="1114771"/>
            <a:ext cx="483692" cy="462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000" dirty="0"/>
              <a:t>+</a:t>
            </a:r>
            <a:endParaRPr lang="en-US" sz="1688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11" y="3227101"/>
            <a:ext cx="3714553" cy="3537578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8595021" y="279191"/>
            <a:ext cx="1073150" cy="2971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2" name="Oval 41"/>
          <p:cNvSpPr/>
          <p:nvPr/>
        </p:nvSpPr>
        <p:spPr>
          <a:xfrm rot="3312782">
            <a:off x="8392051" y="69887"/>
            <a:ext cx="1134344" cy="342739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" name="Oval 42"/>
          <p:cNvSpPr/>
          <p:nvPr/>
        </p:nvSpPr>
        <p:spPr>
          <a:xfrm rot="18337959">
            <a:off x="8699273" y="33338"/>
            <a:ext cx="990600" cy="339892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44" name="Group 10"/>
          <p:cNvGrpSpPr/>
          <p:nvPr/>
        </p:nvGrpSpPr>
        <p:grpSpPr>
          <a:xfrm>
            <a:off x="7852071" y="355391"/>
            <a:ext cx="412750" cy="707886"/>
            <a:chOff x="2743200" y="567267"/>
            <a:chExt cx="685800" cy="1573080"/>
          </a:xfrm>
        </p:grpSpPr>
        <p:sp>
          <p:nvSpPr>
            <p:cNvPr id="45" name="Oval 44"/>
            <p:cNvSpPr/>
            <p:nvPr/>
          </p:nvSpPr>
          <p:spPr>
            <a:xfrm>
              <a:off x="2743200" y="990600"/>
              <a:ext cx="685800" cy="76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43200" y="567267"/>
              <a:ext cx="381001" cy="157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</a:rPr>
                <a:t>-</a:t>
              </a:r>
            </a:p>
          </p:txBody>
        </p:sp>
      </p:grpSp>
      <p:grpSp>
        <p:nvGrpSpPr>
          <p:cNvPr id="47" name="Group 11"/>
          <p:cNvGrpSpPr/>
          <p:nvPr/>
        </p:nvGrpSpPr>
        <p:grpSpPr>
          <a:xfrm>
            <a:off x="8925221" y="-25609"/>
            <a:ext cx="412750" cy="707886"/>
            <a:chOff x="2743200" y="567267"/>
            <a:chExt cx="685800" cy="1573080"/>
          </a:xfrm>
        </p:grpSpPr>
        <p:sp>
          <p:nvSpPr>
            <p:cNvPr id="48" name="Oval 47"/>
            <p:cNvSpPr/>
            <p:nvPr/>
          </p:nvSpPr>
          <p:spPr>
            <a:xfrm>
              <a:off x="2743200" y="990600"/>
              <a:ext cx="685800" cy="76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43200" y="567267"/>
              <a:ext cx="381001" cy="157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</a:rPr>
                <a:t>-</a:t>
              </a:r>
            </a:p>
          </p:txBody>
        </p:sp>
      </p:grpSp>
      <p:grpSp>
        <p:nvGrpSpPr>
          <p:cNvPr id="50" name="Group 14"/>
          <p:cNvGrpSpPr/>
          <p:nvPr/>
        </p:nvGrpSpPr>
        <p:grpSpPr>
          <a:xfrm>
            <a:off x="10163471" y="812591"/>
            <a:ext cx="412750" cy="707886"/>
            <a:chOff x="2743200" y="567267"/>
            <a:chExt cx="685800" cy="1573080"/>
          </a:xfrm>
        </p:grpSpPr>
        <p:sp>
          <p:nvSpPr>
            <p:cNvPr id="51" name="Oval 50"/>
            <p:cNvSpPr/>
            <p:nvPr/>
          </p:nvSpPr>
          <p:spPr>
            <a:xfrm>
              <a:off x="2743200" y="990600"/>
              <a:ext cx="685800" cy="76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43200" y="567267"/>
              <a:ext cx="381001" cy="157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</a:rPr>
                <a:t>-</a:t>
              </a:r>
            </a:p>
          </p:txBody>
        </p:sp>
      </p:grpSp>
      <p:pic>
        <p:nvPicPr>
          <p:cNvPr id="53" name="Content Placeholder 4" descr="Picture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99721" y="1498391"/>
            <a:ext cx="524933" cy="472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Rectangle 53"/>
          <p:cNvSpPr/>
          <p:nvPr/>
        </p:nvSpPr>
        <p:spPr>
          <a:xfrm>
            <a:off x="8045449" y="4089190"/>
            <a:ext cx="914401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5" name="Oval 54"/>
          <p:cNvSpPr/>
          <p:nvPr/>
        </p:nvSpPr>
        <p:spPr>
          <a:xfrm>
            <a:off x="7810500" y="3860590"/>
            <a:ext cx="3505200" cy="21336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6" name="Oval 55"/>
          <p:cNvSpPr/>
          <p:nvPr/>
        </p:nvSpPr>
        <p:spPr>
          <a:xfrm>
            <a:off x="9410701" y="5879890"/>
            <a:ext cx="276224" cy="2667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sp>
        <p:nvSpPr>
          <p:cNvPr id="57" name="Oval 56"/>
          <p:cNvSpPr/>
          <p:nvPr/>
        </p:nvSpPr>
        <p:spPr>
          <a:xfrm>
            <a:off x="8420100" y="4317790"/>
            <a:ext cx="2209800" cy="12192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Oval 57"/>
          <p:cNvSpPr/>
          <p:nvPr/>
        </p:nvSpPr>
        <p:spPr>
          <a:xfrm>
            <a:off x="10477500" y="4851190"/>
            <a:ext cx="261938" cy="2286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sp>
        <p:nvSpPr>
          <p:cNvPr id="59" name="Oval 58"/>
          <p:cNvSpPr/>
          <p:nvPr/>
        </p:nvSpPr>
        <p:spPr>
          <a:xfrm>
            <a:off x="8310563" y="4851190"/>
            <a:ext cx="285750" cy="2095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sp>
        <p:nvSpPr>
          <p:cNvPr id="60" name="Oval 59"/>
          <p:cNvSpPr/>
          <p:nvPr/>
        </p:nvSpPr>
        <p:spPr>
          <a:xfrm>
            <a:off x="9334500" y="3708191"/>
            <a:ext cx="320675" cy="2508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sp>
        <p:nvSpPr>
          <p:cNvPr id="61" name="Oval 60"/>
          <p:cNvSpPr/>
          <p:nvPr/>
        </p:nvSpPr>
        <p:spPr>
          <a:xfrm>
            <a:off x="11163300" y="4657515"/>
            <a:ext cx="301625" cy="26987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sp>
        <p:nvSpPr>
          <p:cNvPr id="62" name="Oval 61"/>
          <p:cNvSpPr/>
          <p:nvPr/>
        </p:nvSpPr>
        <p:spPr>
          <a:xfrm>
            <a:off x="7658101" y="4927389"/>
            <a:ext cx="277811" cy="23812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/>
              <a:t>-</a:t>
            </a:r>
            <a:endParaRPr lang="en-US" sz="3200" dirty="0"/>
          </a:p>
        </p:txBody>
      </p:sp>
      <p:pic>
        <p:nvPicPr>
          <p:cNvPr id="63" name="Content Placeholder 4" descr="Picture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05900" y="4632992"/>
            <a:ext cx="838200" cy="675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72447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28 -0.10439 C 0.13983 -0.10439 0.18256 -0.03776 0.18256 0.04579 C 0.18256 0.12869 0.13983 0.1977 0.08828 0.1977 C 0.03579 0.1977 -0.00587 0.12869 -0.00587 0.04579 C -0.00587 -0.03776 0.03579 -0.10439 0.08828 -0.10439 Z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69 0.02778 C -0.00053 0.0013 0.06798 0.03386 0.13823 0.10243 C 0.20593 0.16775 0.24733 0.2513 0.23131 0.2793 C 0.21288 0.30881 0.1457 0.27018 0.08 0.20356 C 0.00989 0.13607 -0.03071 0.05426 -0.01469 0.02778 Z " pathEditMode="relative" rAng="18420000" ptsTypes="AAAAA">
                                      <p:cBhvr>
                                        <p:cTn id="65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125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35043E-6 3.95833E-6 C 0.03005 0.00043 0.05542 0.09657 0.05556 0.21679 C 0.05542 0.3355 0.02965 0.43294 -0.00013 0.43294 C -0.03085 0.43272 -0.05422 0.33615 -0.05422 0.21723 C -0.05422 0.09744 -0.03018 0.00021 -2.35043E-6 3.95833E-6 Z " pathEditMode="relative" rAng="0" ptsTypes="AAAAA">
                                      <p:cBhvr>
                                        <p:cTn id="67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163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6 -0.04014 C 0.03259 -0.00368 -0.01322 0.0816 -0.09161 0.15018 C -0.16853 0.21615 -0.24706 0.24176 -0.26549 0.20465 C -0.28205 0.16776 -0.23477 0.08746 -0.15772 0.01845 C -0.07892 -0.04644 -0.0032 -0.07595 0.01496 -0.04014 Z " pathEditMode="relative" rAng="3360000" ptsTypes="AAAAA">
                                      <p:cBhvr>
                                        <p:cTn id="6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9" y="1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34 -0.0944 C 0.14436 -0.0944 0.18937 -0.05491 0.18937 -0.00565 C 0.18937 0.04297 0.14436 0.08333 0.08934 0.08333 C 0.03379 0.08333 -0.01069 0.04297 -0.01069 -0.00565 C -0.01069 -0.05491 0.03379 -0.0944 0.08934 -0.0944 Z " pathEditMode="relative" rAng="0" ptsTypes="AAAAA">
                                      <p:cBhvr>
                                        <p:cTn id="103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7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89 0.08203 C -0.0474 0.08203 -0.00267 0.04253 -0.00267 -0.00673 C -0.00267 -0.05599 -0.0474 -0.0957 -0.10189 -0.0957 C -0.15691 -0.0957 -0.20085 -0.05599 -0.20085 -0.00673 C -0.20085 0.04253 -0.15691 0.08203 -0.10189 0.08203 Z " pathEditMode="relative" rAng="0" ptsTypes="AAAAA">
                                      <p:cBhvr>
                                        <p:cTn id="105" dur="5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898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13 0.15147 C 0.16399 0.23893 0.09361 0.31011 0.00668 0.31011 C -0.08026 0.31033 -0.15038 0.23893 -0.15038 0.15169 C -0.15038 0.0638 -0.08053 -0.00586 0.00668 -0.00586 C 0.09361 -0.00586 0.16426 0.06445 0.16413 0.15147 Z " pathEditMode="relative" rAng="5400000" ptsTypes="AAAAA">
                                      <p:cBhvr>
                                        <p:cTn id="107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8" y="6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72 -0.14519 C -0.15131 -0.05578 -0.07746 0.01041 0.00855 0.00195 C 0.09535 -0.0076 0.16199 -0.08746 0.15799 -0.17644 C 0.15371 -0.2665 0.07959 -0.33073 -0.00668 -0.32162 C -0.09268 -0.31359 -0.15986 -0.23525 -0.15572 -0.14519 Z " pathEditMode="relative" rAng="5160000" ptsTypes="AAAAA">
                                      <p:cBhvr>
                                        <p:cTn id="109" dur="5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2" y="-1476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2 0.18273 C -0.24934 0.17644 -0.31758 0.10027 -0.31477 0.01216 C -0.31197 -0.07595 -0.23798 -0.14105 -0.15198 -0.13541 C -0.06437 -0.12955 0.0016 -0.05338 -0.00147 0.03473 C -0.00468 0.12327 -0.07666 0.18881 -0.1632 0.18273 Z " pathEditMode="relative" rAng="10980000" ptsTypes="AAAAA">
                                      <p:cBhvr>
                                        <p:cTn id="11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588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73 -0.18033 C 0.2472 -0.18012 0.31918 -0.10829 0.31918 -0.01909 C 0.32092 0.0701 0.24773 0.1415 0.16013 0.14128 C 0.07212 0.14106 0.00468 0.07075 0.00468 -0.01909 C 0.00468 -0.10807 0.07279 -0.18077 0.15973 -0.18033 Z " pathEditMode="relative" rAng="0" ptsTypes="AAAAA">
                                      <p:cBhvr>
                                        <p:cTn id="113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16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7" grpId="0"/>
      <p:bldP spid="3" grpId="0" animBg="1"/>
      <p:bldP spid="41" grpId="0" animBg="1"/>
      <p:bldP spid="42" grpId="0" animBg="1"/>
      <p:bldP spid="43" grpId="0" animBg="1"/>
      <p:bldP spid="54" grpId="0"/>
      <p:bldP spid="55" grpId="0" animBg="1"/>
      <p:bldP spid="56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6114" y="380277"/>
            <a:ext cx="5588000" cy="969187"/>
          </a:xfrm>
          <a:prstGeom prst="rect">
            <a:avLst/>
          </a:prstGeom>
          <a:noFill/>
        </p:spPr>
        <p:txBody>
          <a:bodyPr wrap="square" lIns="114439" tIns="57219" rIns="114439" bIns="57219" rtlCol="0">
            <a:prstTxWarp prst="textDeflateTop">
              <a:avLst>
                <a:gd name="adj" fmla="val 3502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547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547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547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554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164114" y="2438400"/>
            <a:ext cx="4688115" cy="2177143"/>
          </a:xfrm>
          <a:prstGeom prst="ellipse">
            <a:avLst/>
          </a:prstGeom>
          <a:noFill/>
          <a:ln w="762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97943" y="3120572"/>
            <a:ext cx="4005943" cy="9143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prstTxWarp prst="textDeflate">
              <a:avLst>
                <a:gd name="adj" fmla="val 12789"/>
              </a:avLst>
            </a:prstTxWarp>
            <a:spAutoFit/>
          </a:bodyPr>
          <a:lstStyle/>
          <a:p>
            <a:r>
              <a:rPr lang="bn-BD" dirty="0" smtClean="0"/>
              <a:t> </a:t>
            </a:r>
            <a:r>
              <a:rPr lang="bn-BD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ইলেক্ট্রণ বিন্যাস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34628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1471" y="105845"/>
            <a:ext cx="4389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   শিখনফল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2032" y="1170382"/>
            <a:ext cx="10351674" cy="4983878"/>
            <a:chOff x="1522032" y="1170382"/>
            <a:chExt cx="10351674" cy="4983878"/>
          </a:xfrm>
        </p:grpSpPr>
        <p:sp>
          <p:nvSpPr>
            <p:cNvPr id="3" name="TextBox 2"/>
            <p:cNvSpPr txBox="1"/>
            <p:nvPr/>
          </p:nvSpPr>
          <p:spPr>
            <a:xfrm>
              <a:off x="1716314" y="1170382"/>
              <a:ext cx="5257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dirty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এই পাঠ শেষে শিক্ষার্থীরা </a:t>
              </a:r>
              <a:r>
                <a:rPr lang="bn-BD" sz="4400" dirty="0">
                  <a:solidFill>
                    <a:schemeClr val="accent3">
                      <a:lumMod val="75000"/>
                    </a:schemeClr>
                  </a:solidFill>
                  <a:latin typeface="NikoshBAN" pitchFamily="2" charset="0"/>
                  <a:cs typeface="NikoshBAN" pitchFamily="2" charset="0"/>
                </a:rPr>
                <a:t>–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82508" y="1954147"/>
              <a:ext cx="6130625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bn-BD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6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ইলেকট্রণ </a:t>
              </a:r>
              <a:r>
                <a:rPr lang="bn-BD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বিন্যাস  </a:t>
              </a:r>
              <a:r>
                <a:rPr lang="en-US" sz="36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কী</a:t>
              </a:r>
              <a:r>
                <a:rPr lang="bn-BD" sz="36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তা বলতে  পারবে।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51061" y="4190792"/>
              <a:ext cx="10322645" cy="12003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bn-BD" sz="3600" dirty="0">
                  <a:solidFill>
                    <a:schemeClr val="accent6">
                      <a:lumMod val="75000"/>
                    </a:schemeClr>
                  </a:solidFill>
                  <a:latin typeface="NikoshBAN" pitchFamily="2" charset="0"/>
                  <a:cs typeface="NikoshBAN" pitchFamily="2" charset="0"/>
                </a:rPr>
                <a:t>কক্ষপথে এবং কক্ষপথের বিভিন্ন উপস্তরে পরমাণুর ইলেক্টনসমূহকে বিন্যাস করতে পারবে।</a:t>
              </a:r>
              <a:endParaRPr lang="en-US" sz="36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30889" y="5507929"/>
              <a:ext cx="8340425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bn-BD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ব্যতিক্রম </a:t>
              </a:r>
              <a:r>
                <a:rPr lang="bn-BD" sz="36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ধর্মী  ইলেক্ট্রণ </a:t>
              </a:r>
              <a:r>
                <a:rPr lang="bn-BD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বিন্যাস ব্যাখ্যা করতে পারবে  ।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2032" y="2787632"/>
              <a:ext cx="9898292" cy="120032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bn-IN" sz="36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ysClr val="windowText" lastClr="000000">
                      <a:alpha val="95000"/>
                    </a:sys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প্রধান ও উপশক্তিস্তরসমূহকে কী দ্বারা সূচিত করা হয় তা বর্ণনা করতে পারবে।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565145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583" y="3678269"/>
            <a:ext cx="463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৪র্থ </a:t>
            </a:r>
            <a:r>
              <a:rPr lang="bn-BD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শক্তিস্তর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</a:rPr>
              <a:t>n = 4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 </a:t>
            </a:r>
            <a:r>
              <a:rPr lang="bn-BD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শেল</a:t>
            </a:r>
            <a:endParaRPr lang="bn-BD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7130" y="326572"/>
            <a:ext cx="10456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নিউক্লিয়াসের সবচেয়ে কাছের শক্তিস্তরকে ১ম অর্থাৎ 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</a:rPr>
              <a:t>n = 1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 K শেল</a:t>
            </a:r>
            <a:endParaRPr lang="bn-BD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9583" y="1704891"/>
            <a:ext cx="4129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2য় শক্তিস্তর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</a:rPr>
              <a:t>n = 2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 L শেল</a:t>
            </a:r>
            <a:endParaRPr lang="bn-BD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9583" y="2673584"/>
            <a:ext cx="4291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৩য় শক্তিস্তর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</a:rPr>
              <a:t>n = 3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 </a:t>
            </a:r>
            <a:r>
              <a:rPr lang="bn-BD" sz="32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M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শেল</a:t>
            </a:r>
            <a:endParaRPr lang="bn-BD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67943" y="1077235"/>
            <a:ext cx="3295415" cy="3185809"/>
          </a:xfrm>
          <a:prstGeom prst="ellipse">
            <a:avLst/>
          </a:prstGeom>
          <a:solidFill>
            <a:srgbClr val="00B050"/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8785399" y="1528793"/>
            <a:ext cx="2460504" cy="2282691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9115661" y="1850658"/>
            <a:ext cx="1799978" cy="1638964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9490786" y="2184350"/>
            <a:ext cx="1049730" cy="971579"/>
          </a:xfrm>
          <a:prstGeom prst="ellipse">
            <a:avLst/>
          </a:prstGeom>
          <a:noFill/>
          <a:ln w="76200">
            <a:solidFill>
              <a:srgbClr val="00206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9732083" y="2395247"/>
            <a:ext cx="567136" cy="549785"/>
          </a:xfrm>
          <a:prstGeom prst="ellipse">
            <a:avLst/>
          </a:prstGeom>
          <a:ln w="76200"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</a:t>
            </a:r>
            <a:endParaRPr lang="en-US" sz="9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899265" y="929056"/>
            <a:ext cx="855129" cy="13859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>
            <a:off x="5669240" y="1997279"/>
            <a:ext cx="3550960" cy="36895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</p:cNvCxnSpPr>
          <p:nvPr/>
        </p:nvCxnSpPr>
        <p:spPr>
          <a:xfrm flipV="1">
            <a:off x="5831142" y="2906036"/>
            <a:ext cx="2954255" cy="5993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831142" y="3687523"/>
            <a:ext cx="2867064" cy="28313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12380" y="4495800"/>
            <a:ext cx="463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ইত্যাদি নামে আখ্যায়িত করা হয়।</a:t>
            </a:r>
            <a:endParaRPr lang="bn-BD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3584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rot="18737247">
            <a:off x="5847855" y="1899971"/>
            <a:ext cx="1451717" cy="1312305"/>
          </a:xfrm>
          <a:custGeom>
            <a:avLst/>
            <a:gdLst>
              <a:gd name="connsiteX0" fmla="*/ 2650064 w 3175918"/>
              <a:gd name="connsiteY0" fmla="*/ 2720 h 2871513"/>
              <a:gd name="connsiteX1" fmla="*/ 3173423 w 3175918"/>
              <a:gd name="connsiteY1" fmla="*/ 617787 h 2871513"/>
              <a:gd name="connsiteX2" fmla="*/ 2543469 w 3175918"/>
              <a:gd name="connsiteY2" fmla="*/ 1123129 h 2871513"/>
              <a:gd name="connsiteX3" fmla="*/ 1648505 w 3175918"/>
              <a:gd name="connsiteY3" fmla="*/ 1355949 h 2871513"/>
              <a:gd name="connsiteX4" fmla="*/ 1542352 w 3175918"/>
              <a:gd name="connsiteY4" fmla="*/ 1424492 h 2871513"/>
              <a:gd name="connsiteX5" fmla="*/ 1497571 w 3175918"/>
              <a:gd name="connsiteY5" fmla="*/ 1477093 h 2871513"/>
              <a:gd name="connsiteX6" fmla="*/ 1168836 w 3175918"/>
              <a:gd name="connsiteY6" fmla="*/ 2313745 h 2871513"/>
              <a:gd name="connsiteX7" fmla="*/ 584418 w 3175918"/>
              <a:gd name="connsiteY7" fmla="*/ 2871513 h 2871513"/>
              <a:gd name="connsiteX8" fmla="*/ 0 w 3175918"/>
              <a:gd name="connsiteY8" fmla="*/ 2313745 h 2871513"/>
              <a:gd name="connsiteX9" fmla="*/ 1 w 3175918"/>
              <a:gd name="connsiteY9" fmla="*/ 2313745 h 2871513"/>
              <a:gd name="connsiteX10" fmla="*/ 584419 w 3175918"/>
              <a:gd name="connsiteY10" fmla="*/ 1755977 h 2871513"/>
              <a:gd name="connsiteX11" fmla="*/ 1461045 w 3175918"/>
              <a:gd name="connsiteY11" fmla="*/ 1442232 h 2871513"/>
              <a:gd name="connsiteX12" fmla="*/ 1593582 w 3175918"/>
              <a:gd name="connsiteY12" fmla="*/ 1339456 h 2871513"/>
              <a:gd name="connsiteX13" fmla="*/ 1615795 w 3175918"/>
              <a:gd name="connsiteY13" fmla="*/ 1317508 h 2871513"/>
              <a:gd name="connsiteX14" fmla="*/ 2020111 w 3175918"/>
              <a:gd name="connsiteY14" fmla="*/ 508062 h 2871513"/>
              <a:gd name="connsiteX15" fmla="*/ 2650064 w 3175918"/>
              <a:gd name="connsiteY15" fmla="*/ 2720 h 28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918" h="2871513">
                <a:moveTo>
                  <a:pt x="2650064" y="2720"/>
                </a:moveTo>
                <a:cubicBezTo>
                  <a:pt x="2968542" y="33020"/>
                  <a:pt x="3202858" y="308395"/>
                  <a:pt x="3173423" y="617787"/>
                </a:cubicBezTo>
                <a:cubicBezTo>
                  <a:pt x="3143987" y="927179"/>
                  <a:pt x="2861947" y="1153428"/>
                  <a:pt x="2543469" y="1123129"/>
                </a:cubicBezTo>
                <a:cubicBezTo>
                  <a:pt x="2255142" y="1095697"/>
                  <a:pt x="1956820" y="1173304"/>
                  <a:pt x="1648505" y="1355949"/>
                </a:cubicBezTo>
                <a:lnTo>
                  <a:pt x="1542352" y="1424492"/>
                </a:lnTo>
                <a:lnTo>
                  <a:pt x="1497571" y="1477093"/>
                </a:lnTo>
                <a:cubicBezTo>
                  <a:pt x="1278415" y="1755977"/>
                  <a:pt x="1168836" y="2034861"/>
                  <a:pt x="1168836" y="2313745"/>
                </a:cubicBezTo>
                <a:cubicBezTo>
                  <a:pt x="1168836" y="2621792"/>
                  <a:pt x="907183" y="2871513"/>
                  <a:pt x="584418" y="2871513"/>
                </a:cubicBezTo>
                <a:cubicBezTo>
                  <a:pt x="261653" y="2871513"/>
                  <a:pt x="0" y="2621792"/>
                  <a:pt x="0" y="2313745"/>
                </a:cubicBezTo>
                <a:lnTo>
                  <a:pt x="1" y="2313745"/>
                </a:lnTo>
                <a:cubicBezTo>
                  <a:pt x="1" y="2005698"/>
                  <a:pt x="261654" y="1755977"/>
                  <a:pt x="584419" y="1755977"/>
                </a:cubicBezTo>
                <a:cubicBezTo>
                  <a:pt x="876628" y="1755977"/>
                  <a:pt x="1168836" y="1651395"/>
                  <a:pt x="1461045" y="1442232"/>
                </a:cubicBezTo>
                <a:lnTo>
                  <a:pt x="1593582" y="1339456"/>
                </a:lnTo>
                <a:lnTo>
                  <a:pt x="1615795" y="1317508"/>
                </a:lnTo>
                <a:cubicBezTo>
                  <a:pt x="1858690" y="1057979"/>
                  <a:pt x="1993462" y="788164"/>
                  <a:pt x="2020111" y="508062"/>
                </a:cubicBezTo>
                <a:cubicBezTo>
                  <a:pt x="2049546" y="198670"/>
                  <a:pt x="2331586" y="-27580"/>
                  <a:pt x="2650064" y="272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640" rtlCol="0" anchor="ctr"/>
          <a:lstStyle/>
          <a:p>
            <a:pPr algn="ctr"/>
            <a:r>
              <a:rPr lang="bn-BD" sz="3200" dirty="0" smtClean="0"/>
              <a:t>     </a:t>
            </a:r>
            <a:r>
              <a:rPr lang="bn-BD" sz="3200" dirty="0" smtClean="0">
                <a:solidFill>
                  <a:schemeClr val="tx1"/>
                </a:solidFill>
              </a:rPr>
              <a:t>p</a:t>
            </a:r>
            <a:r>
              <a:rPr lang="bn-BD" sz="3200" baseline="-25000" dirty="0" smtClean="0">
                <a:solidFill>
                  <a:schemeClr val="tx1"/>
                </a:solidFill>
              </a:rPr>
              <a:t>y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 rot="11175887">
            <a:off x="7068680" y="2125946"/>
            <a:ext cx="1459493" cy="1433921"/>
          </a:xfrm>
          <a:custGeom>
            <a:avLst/>
            <a:gdLst>
              <a:gd name="connsiteX0" fmla="*/ 2650064 w 3175918"/>
              <a:gd name="connsiteY0" fmla="*/ 2720 h 2871513"/>
              <a:gd name="connsiteX1" fmla="*/ 3173423 w 3175918"/>
              <a:gd name="connsiteY1" fmla="*/ 617787 h 2871513"/>
              <a:gd name="connsiteX2" fmla="*/ 2543469 w 3175918"/>
              <a:gd name="connsiteY2" fmla="*/ 1123129 h 2871513"/>
              <a:gd name="connsiteX3" fmla="*/ 1648505 w 3175918"/>
              <a:gd name="connsiteY3" fmla="*/ 1355949 h 2871513"/>
              <a:gd name="connsiteX4" fmla="*/ 1542352 w 3175918"/>
              <a:gd name="connsiteY4" fmla="*/ 1424492 h 2871513"/>
              <a:gd name="connsiteX5" fmla="*/ 1497571 w 3175918"/>
              <a:gd name="connsiteY5" fmla="*/ 1477093 h 2871513"/>
              <a:gd name="connsiteX6" fmla="*/ 1168836 w 3175918"/>
              <a:gd name="connsiteY6" fmla="*/ 2313745 h 2871513"/>
              <a:gd name="connsiteX7" fmla="*/ 584418 w 3175918"/>
              <a:gd name="connsiteY7" fmla="*/ 2871513 h 2871513"/>
              <a:gd name="connsiteX8" fmla="*/ 0 w 3175918"/>
              <a:gd name="connsiteY8" fmla="*/ 2313745 h 2871513"/>
              <a:gd name="connsiteX9" fmla="*/ 1 w 3175918"/>
              <a:gd name="connsiteY9" fmla="*/ 2313745 h 2871513"/>
              <a:gd name="connsiteX10" fmla="*/ 584419 w 3175918"/>
              <a:gd name="connsiteY10" fmla="*/ 1755977 h 2871513"/>
              <a:gd name="connsiteX11" fmla="*/ 1461045 w 3175918"/>
              <a:gd name="connsiteY11" fmla="*/ 1442232 h 2871513"/>
              <a:gd name="connsiteX12" fmla="*/ 1593582 w 3175918"/>
              <a:gd name="connsiteY12" fmla="*/ 1339456 h 2871513"/>
              <a:gd name="connsiteX13" fmla="*/ 1615795 w 3175918"/>
              <a:gd name="connsiteY13" fmla="*/ 1317508 h 2871513"/>
              <a:gd name="connsiteX14" fmla="*/ 2020111 w 3175918"/>
              <a:gd name="connsiteY14" fmla="*/ 508062 h 2871513"/>
              <a:gd name="connsiteX15" fmla="*/ 2650064 w 3175918"/>
              <a:gd name="connsiteY15" fmla="*/ 2720 h 28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918" h="2871513">
                <a:moveTo>
                  <a:pt x="2650064" y="2720"/>
                </a:moveTo>
                <a:cubicBezTo>
                  <a:pt x="2968542" y="33020"/>
                  <a:pt x="3202858" y="308395"/>
                  <a:pt x="3173423" y="617787"/>
                </a:cubicBezTo>
                <a:cubicBezTo>
                  <a:pt x="3143987" y="927179"/>
                  <a:pt x="2861947" y="1153428"/>
                  <a:pt x="2543469" y="1123129"/>
                </a:cubicBezTo>
                <a:cubicBezTo>
                  <a:pt x="2255142" y="1095697"/>
                  <a:pt x="1956820" y="1173304"/>
                  <a:pt x="1648505" y="1355949"/>
                </a:cubicBezTo>
                <a:lnTo>
                  <a:pt x="1542352" y="1424492"/>
                </a:lnTo>
                <a:lnTo>
                  <a:pt x="1497571" y="1477093"/>
                </a:lnTo>
                <a:cubicBezTo>
                  <a:pt x="1278415" y="1755977"/>
                  <a:pt x="1168836" y="2034861"/>
                  <a:pt x="1168836" y="2313745"/>
                </a:cubicBezTo>
                <a:cubicBezTo>
                  <a:pt x="1168836" y="2621792"/>
                  <a:pt x="907183" y="2871513"/>
                  <a:pt x="584418" y="2871513"/>
                </a:cubicBezTo>
                <a:cubicBezTo>
                  <a:pt x="261653" y="2871513"/>
                  <a:pt x="0" y="2621792"/>
                  <a:pt x="0" y="2313745"/>
                </a:cubicBezTo>
                <a:lnTo>
                  <a:pt x="1" y="2313745"/>
                </a:lnTo>
                <a:cubicBezTo>
                  <a:pt x="1" y="2005698"/>
                  <a:pt x="261654" y="1755977"/>
                  <a:pt x="584419" y="1755977"/>
                </a:cubicBezTo>
                <a:cubicBezTo>
                  <a:pt x="876628" y="1755977"/>
                  <a:pt x="1168836" y="1651395"/>
                  <a:pt x="1461045" y="1442232"/>
                </a:cubicBezTo>
                <a:lnTo>
                  <a:pt x="1593582" y="1339456"/>
                </a:lnTo>
                <a:lnTo>
                  <a:pt x="1615795" y="1317508"/>
                </a:lnTo>
                <a:cubicBezTo>
                  <a:pt x="1858690" y="1057979"/>
                  <a:pt x="1993462" y="788164"/>
                  <a:pt x="2020111" y="508062"/>
                </a:cubicBezTo>
                <a:cubicBezTo>
                  <a:pt x="2049546" y="198670"/>
                  <a:pt x="2331586" y="-27580"/>
                  <a:pt x="2650064" y="2720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91440" bIns="1005840"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p</a:t>
            </a:r>
            <a:r>
              <a:rPr lang="bn-BD" sz="3600" baseline="-25000" dirty="0" smtClean="0">
                <a:solidFill>
                  <a:schemeClr val="tx1"/>
                </a:solidFill>
              </a:rPr>
              <a:t>z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65085" y="1703545"/>
            <a:ext cx="1676400" cy="16871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 rot="21410328">
            <a:off x="2049152" y="4175586"/>
            <a:ext cx="1451717" cy="1451717"/>
            <a:chOff x="3831982" y="3658995"/>
            <a:chExt cx="1451717" cy="1451717"/>
          </a:xfrm>
        </p:grpSpPr>
        <p:sp>
          <p:nvSpPr>
            <p:cNvPr id="6" name="Freeform 5"/>
            <p:cNvSpPr/>
            <p:nvPr/>
          </p:nvSpPr>
          <p:spPr>
            <a:xfrm rot="2536028">
              <a:off x="3831982" y="3667893"/>
              <a:ext cx="1451717" cy="1433921"/>
            </a:xfrm>
            <a:custGeom>
              <a:avLst/>
              <a:gdLst>
                <a:gd name="connsiteX0" fmla="*/ 2650064 w 3175918"/>
                <a:gd name="connsiteY0" fmla="*/ 2720 h 2871513"/>
                <a:gd name="connsiteX1" fmla="*/ 3173423 w 3175918"/>
                <a:gd name="connsiteY1" fmla="*/ 617787 h 2871513"/>
                <a:gd name="connsiteX2" fmla="*/ 2543469 w 3175918"/>
                <a:gd name="connsiteY2" fmla="*/ 1123129 h 2871513"/>
                <a:gd name="connsiteX3" fmla="*/ 1648505 w 3175918"/>
                <a:gd name="connsiteY3" fmla="*/ 1355949 h 2871513"/>
                <a:gd name="connsiteX4" fmla="*/ 1542352 w 3175918"/>
                <a:gd name="connsiteY4" fmla="*/ 1424492 h 2871513"/>
                <a:gd name="connsiteX5" fmla="*/ 1497571 w 3175918"/>
                <a:gd name="connsiteY5" fmla="*/ 1477093 h 2871513"/>
                <a:gd name="connsiteX6" fmla="*/ 1168836 w 3175918"/>
                <a:gd name="connsiteY6" fmla="*/ 2313745 h 2871513"/>
                <a:gd name="connsiteX7" fmla="*/ 584418 w 3175918"/>
                <a:gd name="connsiteY7" fmla="*/ 2871513 h 2871513"/>
                <a:gd name="connsiteX8" fmla="*/ 0 w 3175918"/>
                <a:gd name="connsiteY8" fmla="*/ 2313745 h 2871513"/>
                <a:gd name="connsiteX9" fmla="*/ 1 w 3175918"/>
                <a:gd name="connsiteY9" fmla="*/ 2313745 h 2871513"/>
                <a:gd name="connsiteX10" fmla="*/ 584419 w 3175918"/>
                <a:gd name="connsiteY10" fmla="*/ 1755977 h 2871513"/>
                <a:gd name="connsiteX11" fmla="*/ 1461045 w 3175918"/>
                <a:gd name="connsiteY11" fmla="*/ 1442232 h 2871513"/>
                <a:gd name="connsiteX12" fmla="*/ 1593582 w 3175918"/>
                <a:gd name="connsiteY12" fmla="*/ 1339456 h 2871513"/>
                <a:gd name="connsiteX13" fmla="*/ 1615795 w 3175918"/>
                <a:gd name="connsiteY13" fmla="*/ 1317508 h 2871513"/>
                <a:gd name="connsiteX14" fmla="*/ 2020111 w 3175918"/>
                <a:gd name="connsiteY14" fmla="*/ 508062 h 2871513"/>
                <a:gd name="connsiteX15" fmla="*/ 2650064 w 3175918"/>
                <a:gd name="connsiteY15" fmla="*/ 2720 h 287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5918" h="2871513">
                  <a:moveTo>
                    <a:pt x="2650064" y="2720"/>
                  </a:moveTo>
                  <a:cubicBezTo>
                    <a:pt x="2968542" y="33020"/>
                    <a:pt x="3202858" y="308395"/>
                    <a:pt x="3173423" y="617787"/>
                  </a:cubicBezTo>
                  <a:cubicBezTo>
                    <a:pt x="3143987" y="927179"/>
                    <a:pt x="2861947" y="1153428"/>
                    <a:pt x="2543469" y="1123129"/>
                  </a:cubicBezTo>
                  <a:cubicBezTo>
                    <a:pt x="2255142" y="1095697"/>
                    <a:pt x="1956820" y="1173304"/>
                    <a:pt x="1648505" y="1355949"/>
                  </a:cubicBezTo>
                  <a:lnTo>
                    <a:pt x="1542352" y="1424492"/>
                  </a:lnTo>
                  <a:lnTo>
                    <a:pt x="1497571" y="1477093"/>
                  </a:lnTo>
                  <a:cubicBezTo>
                    <a:pt x="1278415" y="1755977"/>
                    <a:pt x="1168836" y="2034861"/>
                    <a:pt x="1168836" y="2313745"/>
                  </a:cubicBezTo>
                  <a:cubicBezTo>
                    <a:pt x="1168836" y="2621792"/>
                    <a:pt x="907183" y="2871513"/>
                    <a:pt x="584418" y="2871513"/>
                  </a:cubicBezTo>
                  <a:cubicBezTo>
                    <a:pt x="261653" y="2871513"/>
                    <a:pt x="0" y="2621792"/>
                    <a:pt x="0" y="2313745"/>
                  </a:cubicBezTo>
                  <a:lnTo>
                    <a:pt x="1" y="2313745"/>
                  </a:lnTo>
                  <a:cubicBezTo>
                    <a:pt x="1" y="2005698"/>
                    <a:pt x="261654" y="1755977"/>
                    <a:pt x="584419" y="1755977"/>
                  </a:cubicBezTo>
                  <a:cubicBezTo>
                    <a:pt x="876628" y="1755977"/>
                    <a:pt x="1168836" y="1651395"/>
                    <a:pt x="1461045" y="1442232"/>
                  </a:cubicBezTo>
                  <a:lnTo>
                    <a:pt x="1593582" y="1339456"/>
                  </a:lnTo>
                  <a:lnTo>
                    <a:pt x="1615795" y="1317508"/>
                  </a:lnTo>
                  <a:cubicBezTo>
                    <a:pt x="1858690" y="1057979"/>
                    <a:pt x="1993462" y="788164"/>
                    <a:pt x="2020111" y="508062"/>
                  </a:cubicBezTo>
                  <a:cubicBezTo>
                    <a:pt x="2049546" y="198670"/>
                    <a:pt x="2331586" y="-27580"/>
                    <a:pt x="2650064" y="272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457200" rIns="182880" bIns="0" rtlCol="0" anchor="ctr">
              <a:noAutofit/>
            </a:bodyPr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8797089">
              <a:off x="3831982" y="3667893"/>
              <a:ext cx="1451717" cy="1433921"/>
            </a:xfrm>
            <a:custGeom>
              <a:avLst/>
              <a:gdLst>
                <a:gd name="connsiteX0" fmla="*/ 2650064 w 3175918"/>
                <a:gd name="connsiteY0" fmla="*/ 2720 h 2871513"/>
                <a:gd name="connsiteX1" fmla="*/ 3173423 w 3175918"/>
                <a:gd name="connsiteY1" fmla="*/ 617787 h 2871513"/>
                <a:gd name="connsiteX2" fmla="*/ 2543469 w 3175918"/>
                <a:gd name="connsiteY2" fmla="*/ 1123129 h 2871513"/>
                <a:gd name="connsiteX3" fmla="*/ 1648505 w 3175918"/>
                <a:gd name="connsiteY3" fmla="*/ 1355949 h 2871513"/>
                <a:gd name="connsiteX4" fmla="*/ 1542352 w 3175918"/>
                <a:gd name="connsiteY4" fmla="*/ 1424492 h 2871513"/>
                <a:gd name="connsiteX5" fmla="*/ 1497571 w 3175918"/>
                <a:gd name="connsiteY5" fmla="*/ 1477093 h 2871513"/>
                <a:gd name="connsiteX6" fmla="*/ 1168836 w 3175918"/>
                <a:gd name="connsiteY6" fmla="*/ 2313745 h 2871513"/>
                <a:gd name="connsiteX7" fmla="*/ 584418 w 3175918"/>
                <a:gd name="connsiteY7" fmla="*/ 2871513 h 2871513"/>
                <a:gd name="connsiteX8" fmla="*/ 0 w 3175918"/>
                <a:gd name="connsiteY8" fmla="*/ 2313745 h 2871513"/>
                <a:gd name="connsiteX9" fmla="*/ 1 w 3175918"/>
                <a:gd name="connsiteY9" fmla="*/ 2313745 h 2871513"/>
                <a:gd name="connsiteX10" fmla="*/ 584419 w 3175918"/>
                <a:gd name="connsiteY10" fmla="*/ 1755977 h 2871513"/>
                <a:gd name="connsiteX11" fmla="*/ 1461045 w 3175918"/>
                <a:gd name="connsiteY11" fmla="*/ 1442232 h 2871513"/>
                <a:gd name="connsiteX12" fmla="*/ 1593582 w 3175918"/>
                <a:gd name="connsiteY12" fmla="*/ 1339456 h 2871513"/>
                <a:gd name="connsiteX13" fmla="*/ 1615795 w 3175918"/>
                <a:gd name="connsiteY13" fmla="*/ 1317508 h 2871513"/>
                <a:gd name="connsiteX14" fmla="*/ 2020111 w 3175918"/>
                <a:gd name="connsiteY14" fmla="*/ 508062 h 2871513"/>
                <a:gd name="connsiteX15" fmla="*/ 2650064 w 3175918"/>
                <a:gd name="connsiteY15" fmla="*/ 2720 h 287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5918" h="2871513">
                  <a:moveTo>
                    <a:pt x="2650064" y="2720"/>
                  </a:moveTo>
                  <a:cubicBezTo>
                    <a:pt x="2968542" y="33020"/>
                    <a:pt x="3202858" y="308395"/>
                    <a:pt x="3173423" y="617787"/>
                  </a:cubicBezTo>
                  <a:cubicBezTo>
                    <a:pt x="3143987" y="927179"/>
                    <a:pt x="2861947" y="1153428"/>
                    <a:pt x="2543469" y="1123129"/>
                  </a:cubicBezTo>
                  <a:cubicBezTo>
                    <a:pt x="2255142" y="1095697"/>
                    <a:pt x="1956820" y="1173304"/>
                    <a:pt x="1648505" y="1355949"/>
                  </a:cubicBezTo>
                  <a:lnTo>
                    <a:pt x="1542352" y="1424492"/>
                  </a:lnTo>
                  <a:lnTo>
                    <a:pt x="1497571" y="1477093"/>
                  </a:lnTo>
                  <a:cubicBezTo>
                    <a:pt x="1278415" y="1755977"/>
                    <a:pt x="1168836" y="2034861"/>
                    <a:pt x="1168836" y="2313745"/>
                  </a:cubicBezTo>
                  <a:cubicBezTo>
                    <a:pt x="1168836" y="2621792"/>
                    <a:pt x="907183" y="2871513"/>
                    <a:pt x="584418" y="2871513"/>
                  </a:cubicBezTo>
                  <a:cubicBezTo>
                    <a:pt x="261653" y="2871513"/>
                    <a:pt x="0" y="2621792"/>
                    <a:pt x="0" y="2313745"/>
                  </a:cubicBezTo>
                  <a:lnTo>
                    <a:pt x="1" y="2313745"/>
                  </a:lnTo>
                  <a:cubicBezTo>
                    <a:pt x="1" y="2005698"/>
                    <a:pt x="261654" y="1755977"/>
                    <a:pt x="584419" y="1755977"/>
                  </a:cubicBezTo>
                  <a:cubicBezTo>
                    <a:pt x="876628" y="1755977"/>
                    <a:pt x="1168836" y="1651395"/>
                    <a:pt x="1461045" y="1442232"/>
                  </a:cubicBezTo>
                  <a:lnTo>
                    <a:pt x="1593582" y="1339456"/>
                  </a:lnTo>
                  <a:lnTo>
                    <a:pt x="1615795" y="1317508"/>
                  </a:lnTo>
                  <a:cubicBezTo>
                    <a:pt x="1858690" y="1057979"/>
                    <a:pt x="1993462" y="788164"/>
                    <a:pt x="2020111" y="508062"/>
                  </a:cubicBezTo>
                  <a:cubicBezTo>
                    <a:pt x="2049546" y="198670"/>
                    <a:pt x="2331586" y="-27580"/>
                    <a:pt x="2650064" y="272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457200" rIns="182880" bIns="0" rtlCol="0" anchor="ctr">
              <a:noAutofit/>
            </a:bodyPr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219200" y="152400"/>
            <a:ext cx="997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প্রতিটি প্রধান শক্তিস্তর এক বা একাধিক উপশক্তিস্তর নিয়ে গঠিত।</a:t>
            </a:r>
            <a:endParaRPr lang="en-US" sz="4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4451" y="606263"/>
            <a:ext cx="10472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এই উপস্তরগুলোকে </a:t>
            </a:r>
            <a:r>
              <a:rPr lang="bn-BD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s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I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p,</a:t>
            </a:r>
            <a:r>
              <a:rPr lang="bn-I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d,</a:t>
            </a:r>
            <a:r>
              <a:rPr lang="bn-I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f </a:t>
            </a:r>
            <a:r>
              <a:rPr lang="bn-I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ইত্যাদি  নামে আখ্যায়িত করা হয়।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 descr="http://www.iun.edu/%7Ecpanhd/C101webnotes/modern-atomic-theory/images/orbit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1715" y="4631931"/>
            <a:ext cx="2293256" cy="17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 rot="2593114">
            <a:off x="4460673" y="1849361"/>
            <a:ext cx="1383919" cy="1433921"/>
          </a:xfrm>
          <a:custGeom>
            <a:avLst/>
            <a:gdLst>
              <a:gd name="connsiteX0" fmla="*/ 2650064 w 3175918"/>
              <a:gd name="connsiteY0" fmla="*/ 2720 h 2871513"/>
              <a:gd name="connsiteX1" fmla="*/ 3173423 w 3175918"/>
              <a:gd name="connsiteY1" fmla="*/ 617787 h 2871513"/>
              <a:gd name="connsiteX2" fmla="*/ 2543469 w 3175918"/>
              <a:gd name="connsiteY2" fmla="*/ 1123129 h 2871513"/>
              <a:gd name="connsiteX3" fmla="*/ 1648505 w 3175918"/>
              <a:gd name="connsiteY3" fmla="*/ 1355949 h 2871513"/>
              <a:gd name="connsiteX4" fmla="*/ 1542352 w 3175918"/>
              <a:gd name="connsiteY4" fmla="*/ 1424492 h 2871513"/>
              <a:gd name="connsiteX5" fmla="*/ 1497571 w 3175918"/>
              <a:gd name="connsiteY5" fmla="*/ 1477093 h 2871513"/>
              <a:gd name="connsiteX6" fmla="*/ 1168836 w 3175918"/>
              <a:gd name="connsiteY6" fmla="*/ 2313745 h 2871513"/>
              <a:gd name="connsiteX7" fmla="*/ 584418 w 3175918"/>
              <a:gd name="connsiteY7" fmla="*/ 2871513 h 2871513"/>
              <a:gd name="connsiteX8" fmla="*/ 0 w 3175918"/>
              <a:gd name="connsiteY8" fmla="*/ 2313745 h 2871513"/>
              <a:gd name="connsiteX9" fmla="*/ 1 w 3175918"/>
              <a:gd name="connsiteY9" fmla="*/ 2313745 h 2871513"/>
              <a:gd name="connsiteX10" fmla="*/ 584419 w 3175918"/>
              <a:gd name="connsiteY10" fmla="*/ 1755977 h 2871513"/>
              <a:gd name="connsiteX11" fmla="*/ 1461045 w 3175918"/>
              <a:gd name="connsiteY11" fmla="*/ 1442232 h 2871513"/>
              <a:gd name="connsiteX12" fmla="*/ 1593582 w 3175918"/>
              <a:gd name="connsiteY12" fmla="*/ 1339456 h 2871513"/>
              <a:gd name="connsiteX13" fmla="*/ 1615795 w 3175918"/>
              <a:gd name="connsiteY13" fmla="*/ 1317508 h 2871513"/>
              <a:gd name="connsiteX14" fmla="*/ 2020111 w 3175918"/>
              <a:gd name="connsiteY14" fmla="*/ 508062 h 2871513"/>
              <a:gd name="connsiteX15" fmla="*/ 2650064 w 3175918"/>
              <a:gd name="connsiteY15" fmla="*/ 2720 h 28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918" h="2871513">
                <a:moveTo>
                  <a:pt x="2650064" y="2720"/>
                </a:moveTo>
                <a:cubicBezTo>
                  <a:pt x="2968542" y="33020"/>
                  <a:pt x="3202858" y="308395"/>
                  <a:pt x="3173423" y="617787"/>
                </a:cubicBezTo>
                <a:cubicBezTo>
                  <a:pt x="3143987" y="927179"/>
                  <a:pt x="2861947" y="1153428"/>
                  <a:pt x="2543469" y="1123129"/>
                </a:cubicBezTo>
                <a:cubicBezTo>
                  <a:pt x="2255142" y="1095697"/>
                  <a:pt x="1956820" y="1173304"/>
                  <a:pt x="1648505" y="1355949"/>
                </a:cubicBezTo>
                <a:lnTo>
                  <a:pt x="1542352" y="1424492"/>
                </a:lnTo>
                <a:lnTo>
                  <a:pt x="1497571" y="1477093"/>
                </a:lnTo>
                <a:cubicBezTo>
                  <a:pt x="1278415" y="1755977"/>
                  <a:pt x="1168836" y="2034861"/>
                  <a:pt x="1168836" y="2313745"/>
                </a:cubicBezTo>
                <a:cubicBezTo>
                  <a:pt x="1168836" y="2621792"/>
                  <a:pt x="907183" y="2871513"/>
                  <a:pt x="584418" y="2871513"/>
                </a:cubicBezTo>
                <a:cubicBezTo>
                  <a:pt x="261653" y="2871513"/>
                  <a:pt x="0" y="2621792"/>
                  <a:pt x="0" y="2313745"/>
                </a:cubicBezTo>
                <a:lnTo>
                  <a:pt x="1" y="2313745"/>
                </a:lnTo>
                <a:cubicBezTo>
                  <a:pt x="1" y="2005698"/>
                  <a:pt x="261654" y="1755977"/>
                  <a:pt x="584419" y="1755977"/>
                </a:cubicBezTo>
                <a:cubicBezTo>
                  <a:pt x="876628" y="1755977"/>
                  <a:pt x="1168836" y="1651395"/>
                  <a:pt x="1461045" y="1442232"/>
                </a:cubicBezTo>
                <a:lnTo>
                  <a:pt x="1593582" y="1339456"/>
                </a:lnTo>
                <a:lnTo>
                  <a:pt x="1615795" y="1317508"/>
                </a:lnTo>
                <a:cubicBezTo>
                  <a:pt x="1858690" y="1057979"/>
                  <a:pt x="1993462" y="788164"/>
                  <a:pt x="2020111" y="508062"/>
                </a:cubicBezTo>
                <a:cubicBezTo>
                  <a:pt x="2049546" y="198670"/>
                  <a:pt x="2331586" y="-27580"/>
                  <a:pt x="2650064" y="272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182880" bIns="0" rtlCol="0" anchor="ctr">
            <a:noAutofit/>
          </a:bodyPr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    p</a:t>
            </a:r>
            <a:r>
              <a:rPr lang="bn-BD" sz="3200" baseline="-25000" dirty="0" smtClean="0">
                <a:solidFill>
                  <a:schemeClr val="tx1"/>
                </a:solidFill>
              </a:rPr>
              <a:t>x</a:t>
            </a:r>
            <a:r>
              <a:rPr lang="bn-BD" sz="3200" dirty="0" smtClean="0">
                <a:solidFill>
                  <a:schemeClr val="tx1"/>
                </a:solidFill>
              </a:rPr>
              <a:t> 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" name="Picture 2" descr="E:\Images\Gif\atom_Bohr mode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563024"/>
            <a:ext cx="2960914" cy="26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502" y="1438449"/>
            <a:ext cx="3030698" cy="28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4180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5943" y="501551"/>
            <a:ext cx="8621485" cy="5246107"/>
            <a:chOff x="7418179" y="1343573"/>
            <a:chExt cx="3957313" cy="337972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179" y="1343573"/>
              <a:ext cx="3573554" cy="3379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884432" y="1454027"/>
              <a:ext cx="425419" cy="227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অরবিটাল</a:t>
              </a:r>
              <a:endParaRPr lang="en-US" sz="2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994941" y="4084805"/>
              <a:ext cx="433003" cy="227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অরবিটাল</a:t>
              </a:r>
              <a:endParaRPr lang="en-US" sz="2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42709" y="4460316"/>
              <a:ext cx="422549" cy="227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অরবিটাল</a:t>
              </a:r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958179" y="2883169"/>
              <a:ext cx="417313" cy="227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অরবিটাল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97875" y="1515228"/>
              <a:ext cx="455515" cy="227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নিউক্লিয়াস</a:t>
              </a:r>
              <a:endParaRPr lang="en-US" sz="2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679543" y="478971"/>
            <a:ext cx="319314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, </a:t>
            </a:r>
            <a:r>
              <a:rPr lang="bn-BD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S </a:t>
            </a:r>
            <a:r>
              <a:rPr lang="en-US" sz="3600" dirty="0" err="1" smtClean="0">
                <a:latin typeface="Times New Roman" panose="02020603050405020304" pitchFamily="18" charset="0"/>
                <a:cs typeface="NikoshBAN" panose="02000000000000000000" pitchFamily="2" charset="0"/>
              </a:rPr>
              <a:t>উপস্তরের</a:t>
            </a:r>
            <a:r>
              <a:rPr lang="en-US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কী দেখানো হচ্ছে ?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868229" y="3918857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84047" y="3693160"/>
            <a:ext cx="3270793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নিউক্লিয়াসে </a:t>
            </a:r>
            <a:r>
              <a:rPr lang="bn-BD" sz="3200" dirty="0" smtClean="0"/>
              <a:t> </a:t>
            </a:r>
            <a:r>
              <a:rPr lang="bn-BD" sz="32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S  উপ -স্তরের ,অবস্থান ,আকার আকৃতি দেখানো হচ্ছে ।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0148688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784</Words>
  <Application>Microsoft Office PowerPoint</Application>
  <PresentationFormat>Custom</PresentationFormat>
  <Paragraphs>235</Paragraphs>
  <Slides>25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ICT_LAB</dc:creator>
  <cp:lastModifiedBy>moon</cp:lastModifiedBy>
  <cp:revision>64</cp:revision>
  <dcterms:created xsi:type="dcterms:W3CDTF">2018-01-16T18:26:40Z</dcterms:created>
  <dcterms:modified xsi:type="dcterms:W3CDTF">2018-04-16T17:46:12Z</dcterms:modified>
</cp:coreProperties>
</file>